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9" r:id="rId4"/>
    <p:sldId id="269" r:id="rId5"/>
    <p:sldId id="271" r:id="rId6"/>
    <p:sldId id="262" r:id="rId7"/>
    <p:sldId id="260" r:id="rId8"/>
    <p:sldId id="263" r:id="rId9"/>
    <p:sldId id="265" r:id="rId10"/>
    <p:sldId id="270" r:id="rId11"/>
    <p:sldId id="268"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75" autoAdjust="0"/>
    <p:restoredTop sz="94660"/>
  </p:normalViewPr>
  <p:slideViewPr>
    <p:cSldViewPr snapToGrid="0" showGuides="1">
      <p:cViewPr varScale="1">
        <p:scale>
          <a:sx n="115" d="100"/>
          <a:sy n="115" d="100"/>
        </p:scale>
        <p:origin x="10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220318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104307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258282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246230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135054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102126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114196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91818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85135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43161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E1CD2-FEC2-47AC-B338-7647DF5E578A}" type="datetimeFigureOut">
              <a:rPr kumimoji="1" lang="ja-JP" altLang="en-US" smtClean="0"/>
              <a:t>2022/10/25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96577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E1CD2-FEC2-47AC-B338-7647DF5E578A}" type="datetimeFigureOut">
              <a:rPr kumimoji="1" lang="ja-JP" altLang="en-US" smtClean="0"/>
              <a:t>2022/10/25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86DFB-9320-4F18-B84E-8A57E4000529}" type="slidenum">
              <a:rPr kumimoji="1" lang="ja-JP" altLang="en-US" smtClean="0"/>
              <a:t>‹#›</a:t>
            </a:fld>
            <a:endParaRPr kumimoji="1" lang="ja-JP" altLang="en-US"/>
          </a:p>
        </p:txBody>
      </p:sp>
    </p:spTree>
    <p:extLst>
      <p:ext uri="{BB962C8B-B14F-4D97-AF65-F5344CB8AC3E}">
        <p14:creationId xmlns:p14="http://schemas.microsoft.com/office/powerpoint/2010/main" val="17135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85926" y="895668"/>
            <a:ext cx="7927683" cy="2362185"/>
          </a:xfrm>
          <a:prstGeom prst="rect">
            <a:avLst/>
          </a:prstGeom>
          <a:noFill/>
        </p:spPr>
        <p:txBody>
          <a:bodyPr wrap="none" rtlCol="0" anchor="ctr">
            <a:spAutoFit/>
          </a:bodyPr>
          <a:lstStyle/>
          <a:p>
            <a:pPr marL="342900" indent="-342900">
              <a:lnSpc>
                <a:spcPct val="150000"/>
              </a:lnSpc>
              <a:buFont typeface="+mj-lt"/>
              <a:buAutoNum type="arabicPeriod"/>
            </a:pPr>
            <a:r>
              <a:rPr lang="ja-JP" altLang="en-US" sz="2000" dirty="0" smtClean="0">
                <a:latin typeface="メイリオ" panose="020B0604030504040204" pitchFamily="50" charset="-128"/>
                <a:ea typeface="メイリオ" panose="020B0604030504040204" pitchFamily="50" charset="-128"/>
              </a:rPr>
              <a:t>食事券</a:t>
            </a:r>
            <a:r>
              <a:rPr lang="ja-JP" altLang="en-US" sz="2000" dirty="0">
                <a:latin typeface="メイリオ" panose="020B0604030504040204" pitchFamily="50" charset="-128"/>
                <a:ea typeface="メイリオ" panose="020B0604030504040204" pitchFamily="50" charset="-128"/>
              </a:rPr>
              <a:t>受け取り時の注意点（</a:t>
            </a:r>
            <a:r>
              <a:rPr lang="en-US" altLang="ja-JP" sz="2000" dirty="0">
                <a:latin typeface="メイリオ" panose="020B0604030504040204" pitchFamily="50" charset="-128"/>
                <a:ea typeface="メイリオ" panose="020B0604030504040204" pitchFamily="50" charset="-128"/>
              </a:rPr>
              <a:t>GOTO</a:t>
            </a:r>
            <a:r>
              <a:rPr lang="ja-JP" altLang="en-US" sz="2000" dirty="0">
                <a:latin typeface="メイリオ" panose="020B0604030504040204" pitchFamily="50" charset="-128"/>
                <a:ea typeface="メイリオ" panose="020B0604030504040204" pitchFamily="50" charset="-128"/>
              </a:rPr>
              <a:t>イート東京）</a:t>
            </a:r>
          </a:p>
          <a:p>
            <a:pPr marL="342900" indent="-342900">
              <a:lnSpc>
                <a:spcPct val="150000"/>
              </a:lnSpc>
              <a:buFont typeface="+mj-lt"/>
              <a:buAutoNum type="arabicPeriod"/>
            </a:pPr>
            <a:r>
              <a:rPr lang="ja-JP" altLang="en-US" sz="2000" dirty="0">
                <a:latin typeface="メイリオ" panose="020B0604030504040204" pitchFamily="50" charset="-128"/>
                <a:ea typeface="メイリオ" panose="020B0604030504040204" pitchFamily="50" charset="-128"/>
              </a:rPr>
              <a:t>デジタル食事券利用時のオペレーション（</a:t>
            </a:r>
            <a:r>
              <a:rPr lang="en-US" altLang="ja-JP" sz="2000" dirty="0">
                <a:latin typeface="メイリオ" panose="020B0604030504040204" pitchFamily="50" charset="-128"/>
                <a:ea typeface="メイリオ" panose="020B0604030504040204" pitchFamily="50" charset="-128"/>
              </a:rPr>
              <a:t>GOTO</a:t>
            </a:r>
            <a:r>
              <a:rPr lang="ja-JP" altLang="en-US" sz="2000" dirty="0">
                <a:latin typeface="メイリオ" panose="020B0604030504040204" pitchFamily="50" charset="-128"/>
                <a:ea typeface="メイリオ" panose="020B0604030504040204" pitchFamily="50" charset="-128"/>
              </a:rPr>
              <a:t>イート東京）</a:t>
            </a:r>
          </a:p>
          <a:p>
            <a:pPr marL="342900" indent="-342900">
              <a:lnSpc>
                <a:spcPct val="150000"/>
              </a:lnSpc>
              <a:buFont typeface="+mj-lt"/>
              <a:buAutoNum type="arabicPeriod"/>
            </a:pPr>
            <a:r>
              <a:rPr lang="ja-JP" altLang="en-US" sz="2000" dirty="0">
                <a:latin typeface="メイリオ" panose="020B0604030504040204" pitchFamily="50" charset="-128"/>
                <a:ea typeface="メイリオ" panose="020B0604030504040204" pitchFamily="50" charset="-128"/>
              </a:rPr>
              <a:t>金券・レシートの取り扱いについて（</a:t>
            </a:r>
            <a:r>
              <a:rPr lang="en-US" altLang="ja-JP" sz="2000" dirty="0">
                <a:latin typeface="メイリオ" panose="020B0604030504040204" pitchFamily="50" charset="-128"/>
                <a:ea typeface="メイリオ" panose="020B0604030504040204" pitchFamily="50" charset="-128"/>
              </a:rPr>
              <a:t>GOTO</a:t>
            </a:r>
            <a:r>
              <a:rPr lang="ja-JP" altLang="en-US" sz="2000" dirty="0">
                <a:latin typeface="メイリオ" panose="020B0604030504040204" pitchFamily="50" charset="-128"/>
                <a:ea typeface="メイリオ" panose="020B0604030504040204" pitchFamily="50" charset="-128"/>
              </a:rPr>
              <a:t>イート東京）</a:t>
            </a:r>
          </a:p>
          <a:p>
            <a:pPr marL="342900" indent="-342900">
              <a:lnSpc>
                <a:spcPct val="150000"/>
              </a:lnSpc>
              <a:buFont typeface="+mj-lt"/>
              <a:buAutoNum type="arabicPeriod"/>
            </a:pPr>
            <a:r>
              <a:rPr lang="ja-JP" altLang="en-US" sz="2000" dirty="0">
                <a:latin typeface="メイリオ" panose="020B0604030504040204" pitchFamily="50" charset="-128"/>
                <a:ea typeface="メイリオ" panose="020B0604030504040204" pitchFamily="50" charset="-128"/>
              </a:rPr>
              <a:t>アナログ食事券の換金書類作成時の注意点（</a:t>
            </a:r>
            <a:r>
              <a:rPr lang="en-US" altLang="ja-JP" sz="2000" dirty="0">
                <a:latin typeface="メイリオ" panose="020B0604030504040204" pitchFamily="50" charset="-128"/>
                <a:ea typeface="メイリオ" panose="020B0604030504040204" pitchFamily="50" charset="-128"/>
              </a:rPr>
              <a:t>GOTO</a:t>
            </a:r>
            <a:r>
              <a:rPr lang="ja-JP" altLang="en-US" sz="2000" dirty="0">
                <a:latin typeface="メイリオ" panose="020B0604030504040204" pitchFamily="50" charset="-128"/>
                <a:ea typeface="メイリオ" panose="020B0604030504040204" pitchFamily="50" charset="-128"/>
              </a:rPr>
              <a:t>イート東京）</a:t>
            </a:r>
          </a:p>
          <a:p>
            <a:pPr marL="342900" indent="-342900">
              <a:lnSpc>
                <a:spcPct val="150000"/>
              </a:lnSpc>
              <a:buFont typeface="+mj-lt"/>
              <a:buAutoNum type="arabicPeriod"/>
            </a:pPr>
            <a:r>
              <a:rPr lang="ja-JP" altLang="en-US" sz="2000" dirty="0">
                <a:latin typeface="メイリオ" panose="020B0604030504040204" pitchFamily="50" charset="-128"/>
                <a:ea typeface="メイリオ" panose="020B0604030504040204" pitchFamily="50" charset="-128"/>
              </a:rPr>
              <a:t>アナログ食事券の換金書類送付時の注意点（</a:t>
            </a:r>
            <a:r>
              <a:rPr lang="en-US" altLang="ja-JP" sz="2000" dirty="0">
                <a:latin typeface="メイリオ" panose="020B0604030504040204" pitchFamily="50" charset="-128"/>
                <a:ea typeface="メイリオ" panose="020B0604030504040204" pitchFamily="50" charset="-128"/>
              </a:rPr>
              <a:t>GOTO</a:t>
            </a:r>
            <a:r>
              <a:rPr lang="ja-JP" altLang="en-US" sz="2000" dirty="0">
                <a:latin typeface="メイリオ" panose="020B0604030504040204" pitchFamily="50" charset="-128"/>
                <a:ea typeface="メイリオ" panose="020B0604030504040204" pitchFamily="50" charset="-128"/>
              </a:rPr>
              <a:t>イート東京）</a:t>
            </a:r>
            <a:endParaRPr kumimoji="1" lang="ja-JP" altLang="en-US" sz="2000" dirty="0">
              <a:latin typeface="メイリオ" panose="020B0604030504040204" pitchFamily="50" charset="-128"/>
              <a:ea typeface="メイリオ" panose="020B0604030504040204" pitchFamily="50" charset="-128"/>
            </a:endParaRPr>
          </a:p>
        </p:txBody>
      </p:sp>
      <p:sp>
        <p:nvSpPr>
          <p:cNvPr id="88" name="テキスト ボックス 87"/>
          <p:cNvSpPr txBox="1"/>
          <p:nvPr/>
        </p:nvSpPr>
        <p:spPr>
          <a:xfrm>
            <a:off x="1685926" y="4864579"/>
            <a:ext cx="7927683" cy="1015663"/>
          </a:xfrm>
          <a:prstGeom prst="rect">
            <a:avLst/>
          </a:prstGeom>
          <a:noFill/>
        </p:spPr>
        <p:txBody>
          <a:bodyPr wrap="none" rtlCol="0" anchor="ctr">
            <a:spAutoFit/>
          </a:bodyPr>
          <a:lstStyle/>
          <a:p>
            <a:pPr marL="342900" indent="-342900">
              <a:lnSpc>
                <a:spcPct val="150000"/>
              </a:lnSpc>
              <a:buFont typeface="+mj-lt"/>
              <a:buAutoNum type="arabicPeriod"/>
            </a:pPr>
            <a:r>
              <a:rPr lang="ja-JP" altLang="en-US" sz="2000" dirty="0" smtClean="0">
                <a:latin typeface="メイリオ" panose="020B0604030504040204" pitchFamily="50" charset="-128"/>
                <a:ea typeface="メイリオ" panose="020B0604030504040204" pitchFamily="50" charset="-128"/>
              </a:rPr>
              <a:t>金券</a:t>
            </a:r>
            <a:r>
              <a:rPr lang="ja-JP" altLang="en-US" sz="2000" dirty="0">
                <a:latin typeface="メイリオ" panose="020B0604030504040204" pitchFamily="50" charset="-128"/>
                <a:ea typeface="メイリオ" panose="020B0604030504040204" pitchFamily="50" charset="-128"/>
              </a:rPr>
              <a:t>・レシートの取り扱いについて（</a:t>
            </a:r>
            <a:r>
              <a:rPr lang="en-US" altLang="ja-JP" sz="2000" dirty="0">
                <a:latin typeface="メイリオ" panose="020B0604030504040204" pitchFamily="50" charset="-128"/>
                <a:ea typeface="メイリオ" panose="020B0604030504040204" pitchFamily="50" charset="-128"/>
              </a:rPr>
              <a:t>GOTO</a:t>
            </a:r>
            <a:r>
              <a:rPr lang="ja-JP" altLang="en-US" sz="2000" dirty="0">
                <a:latin typeface="メイリオ" panose="020B0604030504040204" pitchFamily="50" charset="-128"/>
                <a:ea typeface="メイリオ" panose="020B0604030504040204" pitchFamily="50" charset="-128"/>
              </a:rPr>
              <a:t>イート大阪）</a:t>
            </a:r>
          </a:p>
          <a:p>
            <a:pPr marL="342900" indent="-342900">
              <a:lnSpc>
                <a:spcPct val="150000"/>
              </a:lnSpc>
              <a:buFont typeface="+mj-lt"/>
              <a:buAutoNum type="arabicPeriod"/>
            </a:pPr>
            <a:r>
              <a:rPr lang="ja-JP" altLang="en-US" sz="2000" dirty="0">
                <a:latin typeface="メイリオ" panose="020B0604030504040204" pitchFamily="50" charset="-128"/>
                <a:ea typeface="メイリオ" panose="020B0604030504040204" pitchFamily="50" charset="-128"/>
              </a:rPr>
              <a:t>アナログ食事券の換金書類送付時の注意点（</a:t>
            </a:r>
            <a:r>
              <a:rPr lang="en-US" altLang="ja-JP" sz="2000" dirty="0">
                <a:latin typeface="メイリオ" panose="020B0604030504040204" pitchFamily="50" charset="-128"/>
                <a:ea typeface="メイリオ" panose="020B0604030504040204" pitchFamily="50" charset="-128"/>
              </a:rPr>
              <a:t>GOTO</a:t>
            </a:r>
            <a:r>
              <a:rPr lang="ja-JP" altLang="en-US" sz="2000" dirty="0">
                <a:latin typeface="メイリオ" panose="020B0604030504040204" pitchFamily="50" charset="-128"/>
                <a:ea typeface="メイリオ" panose="020B0604030504040204" pitchFamily="50" charset="-128"/>
              </a:rPr>
              <a:t>イート大阪）</a:t>
            </a:r>
            <a:endParaRPr kumimoji="1" lang="ja-JP" altLang="en-US" sz="20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504950" y="264726"/>
            <a:ext cx="2741520" cy="400110"/>
          </a:xfrm>
          <a:prstGeom prst="rect">
            <a:avLst/>
          </a:prstGeom>
          <a:noFill/>
        </p:spPr>
        <p:txBody>
          <a:bodyPr wrap="none" rtlCol="0">
            <a:spAutoFit/>
          </a:bodyPr>
          <a:lstStyle/>
          <a:p>
            <a:r>
              <a:rPr kumimoji="1" lang="en-US" altLang="ja-JP" sz="2000" b="1" dirty="0" smtClean="0">
                <a:latin typeface="メイリオ" panose="020B0604030504040204" pitchFamily="50" charset="-128"/>
                <a:ea typeface="メイリオ" panose="020B0604030504040204" pitchFamily="50" charset="-128"/>
              </a:rPr>
              <a:t>【GOTO</a:t>
            </a:r>
            <a:r>
              <a:rPr kumimoji="1" lang="ja-JP" altLang="en-US" sz="2000" b="1" dirty="0" smtClean="0">
                <a:latin typeface="メイリオ" panose="020B0604030504040204" pitchFamily="50" charset="-128"/>
                <a:ea typeface="メイリオ" panose="020B0604030504040204" pitchFamily="50" charset="-128"/>
              </a:rPr>
              <a:t>イート東京</a:t>
            </a:r>
            <a:r>
              <a:rPr kumimoji="1" lang="en-US" altLang="ja-JP"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sp>
        <p:nvSpPr>
          <p:cNvPr id="89" name="テキスト ボックス 88"/>
          <p:cNvSpPr txBox="1"/>
          <p:nvPr/>
        </p:nvSpPr>
        <p:spPr>
          <a:xfrm>
            <a:off x="1504950" y="4379526"/>
            <a:ext cx="2741520" cy="400110"/>
          </a:xfrm>
          <a:prstGeom prst="rect">
            <a:avLst/>
          </a:prstGeom>
          <a:noFill/>
        </p:spPr>
        <p:txBody>
          <a:bodyPr wrap="none" rtlCol="0">
            <a:spAutoFit/>
          </a:bodyPr>
          <a:lstStyle/>
          <a:p>
            <a:r>
              <a:rPr kumimoji="1" lang="en-US" altLang="ja-JP" sz="2000" b="1" dirty="0" smtClean="0">
                <a:latin typeface="メイリオ" panose="020B0604030504040204" pitchFamily="50" charset="-128"/>
                <a:ea typeface="メイリオ" panose="020B0604030504040204" pitchFamily="50" charset="-128"/>
              </a:rPr>
              <a:t>【GOTO</a:t>
            </a:r>
            <a:r>
              <a:rPr kumimoji="1" lang="ja-JP" altLang="en-US" sz="2000" b="1" dirty="0" smtClean="0">
                <a:latin typeface="メイリオ" panose="020B0604030504040204" pitchFamily="50" charset="-128"/>
                <a:ea typeface="メイリオ" panose="020B0604030504040204" pitchFamily="50" charset="-128"/>
              </a:rPr>
              <a:t>イート大阪</a:t>
            </a:r>
            <a:r>
              <a:rPr kumimoji="1" lang="en-US" altLang="ja-JP"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6925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4815" y="99753"/>
            <a:ext cx="6178551"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金券・レシートの取り扱いについて（</a:t>
            </a:r>
            <a:r>
              <a:rPr kumimoji="1" lang="en-US" altLang="ja-JP" b="1" dirty="0" smtClean="0">
                <a:latin typeface="メイリオ" panose="020B0604030504040204" pitchFamily="50" charset="-128"/>
                <a:ea typeface="メイリオ" panose="020B0604030504040204" pitchFamily="50" charset="-128"/>
              </a:rPr>
              <a:t>GOTO</a:t>
            </a:r>
            <a:r>
              <a:rPr kumimoji="1" lang="ja-JP" altLang="en-US" b="1" dirty="0" smtClean="0">
                <a:latin typeface="メイリオ" panose="020B0604030504040204" pitchFamily="50" charset="-128"/>
                <a:ea typeface="メイリオ" panose="020B0604030504040204" pitchFamily="50" charset="-128"/>
              </a:rPr>
              <a:t>イート大阪）</a:t>
            </a:r>
            <a:endParaRPr kumimoji="1" lang="ja-JP" altLang="en-US"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45632" y="1807432"/>
            <a:ext cx="11672048" cy="461665"/>
          </a:xfrm>
          <a:prstGeom prst="rect">
            <a:avLst/>
          </a:prstGeom>
          <a:solidFill>
            <a:srgbClr val="FF0000"/>
          </a:solidFill>
        </p:spPr>
        <p:txBody>
          <a:bodyPr wrap="square" rtlCol="0">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紛失しない</a:t>
            </a:r>
            <a:r>
              <a:rPr lang="ja-JP" altLang="en-US" sz="2400" b="1" dirty="0" smtClean="0">
                <a:solidFill>
                  <a:schemeClr val="bg1"/>
                </a:solidFill>
                <a:latin typeface="メイリオ" panose="020B0604030504040204" pitchFamily="50" charset="-128"/>
                <a:ea typeface="メイリオ" panose="020B0604030504040204" pitchFamily="50" charset="-128"/>
              </a:rPr>
              <a:t>様、月末まで大切</a:t>
            </a:r>
            <a:r>
              <a:rPr lang="ja-JP" altLang="en-US" sz="2400" b="1" dirty="0">
                <a:solidFill>
                  <a:schemeClr val="bg1"/>
                </a:solidFill>
                <a:latin typeface="メイリオ" panose="020B0604030504040204" pitchFamily="50" charset="-128"/>
                <a:ea typeface="メイリオ" panose="020B0604030504040204" pitchFamily="50" charset="-128"/>
              </a:rPr>
              <a:t>に</a:t>
            </a:r>
            <a:r>
              <a:rPr lang="ja-JP" altLang="en-US" sz="2400" b="1" dirty="0" smtClean="0">
                <a:solidFill>
                  <a:schemeClr val="bg1"/>
                </a:solidFill>
                <a:latin typeface="メイリオ" panose="020B0604030504040204" pitchFamily="50" charset="-128"/>
                <a:ea typeface="メイリオ" panose="020B0604030504040204" pitchFamily="50" charset="-128"/>
              </a:rPr>
              <a:t>保管してください</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227875" y="777692"/>
            <a:ext cx="9689807"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月末〆、月初</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営業</a:t>
            </a:r>
            <a:r>
              <a:rPr lang="ja-JP" altLang="en-US" b="1" dirty="0" smtClean="0">
                <a:latin typeface="メイリオ" panose="020B0604030504040204" pitchFamily="50" charset="-128"/>
                <a:ea typeface="メイリオ" panose="020B0604030504040204" pitchFamily="50" charset="-128"/>
              </a:rPr>
              <a:t>日に送付してください。</a:t>
            </a:r>
            <a:endParaRPr lang="en-US" altLang="ja-JP" b="1" dirty="0" smtClean="0">
              <a:latin typeface="メイリオ" panose="020B0604030504040204" pitchFamily="50" charset="-128"/>
              <a:ea typeface="メイリオ" panose="020B0604030504040204" pitchFamily="50" charset="-128"/>
            </a:endParaRPr>
          </a:p>
        </p:txBody>
      </p:sp>
      <p:pic>
        <p:nvPicPr>
          <p:cNvPr id="5" name="Picture 2" descr="事業者のためのマイナンバー実務対応[3] – 徳島の税理士をお探しなら税理士法人アクシス【徳島県・香川県・淡路島エリア対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98" y="667168"/>
            <a:ext cx="1466684" cy="1084486"/>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7613084" y="2591669"/>
            <a:ext cx="3575563" cy="3558653"/>
          </a:xfrm>
          <a:prstGeom prst="roundRect">
            <a:avLst>
              <a:gd name="adj" fmla="val 72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285" y="3398935"/>
            <a:ext cx="1921871" cy="1828430"/>
          </a:xfrm>
          <a:prstGeom prst="rect">
            <a:avLst/>
          </a:prstGeom>
        </p:spPr>
      </p:pic>
      <p:sp>
        <p:nvSpPr>
          <p:cNvPr id="11" name="テキスト ボックス 10"/>
          <p:cNvSpPr txBox="1"/>
          <p:nvPr/>
        </p:nvSpPr>
        <p:spPr>
          <a:xfrm>
            <a:off x="7750299" y="2777254"/>
            <a:ext cx="3269674" cy="338554"/>
          </a:xfrm>
          <a:prstGeom prst="rect">
            <a:avLst/>
          </a:prstGeom>
          <a:noFill/>
        </p:spPr>
        <p:txBody>
          <a:bodyPr wrap="square" rtlCol="0">
            <a:spAutoFit/>
          </a:bodyPr>
          <a:lstStyle/>
          <a:p>
            <a:pPr algn="ctr"/>
            <a:r>
              <a:rPr lang="ja-JP" altLang="en-US" sz="1600" b="1" u="sng" dirty="0" smtClean="0">
                <a:latin typeface="メイリオ" panose="020B0604030504040204" pitchFamily="50" charset="-128"/>
                <a:ea typeface="メイリオ" panose="020B0604030504040204" pitchFamily="50" charset="-128"/>
              </a:rPr>
              <a:t>店舗保管してください。</a:t>
            </a:r>
            <a:endParaRPr lang="en-US" altLang="ja-JP" sz="1600" b="1" u="sng"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7721030" y="5411656"/>
            <a:ext cx="3538736" cy="738664"/>
          </a:xfrm>
          <a:prstGeom prst="rect">
            <a:avLst/>
          </a:prstGeom>
          <a:noFill/>
        </p:spPr>
        <p:txBody>
          <a:bodyPr wrap="square" rtlCol="0">
            <a:spAutoFit/>
          </a:bodyPr>
          <a:lstStyle/>
          <a:p>
            <a:r>
              <a:rPr lang="ja-JP" altLang="en-US" sz="1400" u="sng" dirty="0">
                <a:latin typeface="メイリオ" panose="020B0604030504040204" pitchFamily="50" charset="-128"/>
                <a:ea typeface="メイリオ" panose="020B0604030504040204" pitchFamily="50" charset="-128"/>
              </a:rPr>
              <a:t>オーダー伝票＆控えレシートとセットにして店舗保管してください。</a:t>
            </a:r>
            <a:endParaRPr lang="en-US" altLang="ja-JP" sz="1400" u="sng" dirty="0">
              <a:latin typeface="メイリオ" panose="020B0604030504040204" pitchFamily="50" charset="-128"/>
              <a:ea typeface="メイリオ" panose="020B0604030504040204" pitchFamily="50" charset="-128"/>
            </a:endParaRPr>
          </a:p>
          <a:p>
            <a:r>
              <a:rPr lang="en-US" altLang="ja-JP" sz="1400" u="sng" dirty="0" smtClean="0">
                <a:latin typeface="メイリオ" panose="020B0604030504040204" pitchFamily="50" charset="-128"/>
                <a:ea typeface="メイリオ" panose="020B0604030504040204" pitchFamily="50" charset="-128"/>
              </a:rPr>
              <a:t>※</a:t>
            </a:r>
            <a:r>
              <a:rPr lang="ja-JP" altLang="en-US" sz="1400" u="sng" dirty="0" smtClean="0">
                <a:latin typeface="メイリオ" panose="020B0604030504040204" pitchFamily="50" charset="-128"/>
                <a:ea typeface="メイリオ" panose="020B0604030504040204" pitchFamily="50" charset="-128"/>
              </a:rPr>
              <a:t>通常と同様のオペレーションです。</a:t>
            </a:r>
            <a:endParaRPr lang="ja-JP" altLang="en-US" sz="1400" u="sng" dirty="0">
              <a:latin typeface="メイリオ" panose="020B0604030504040204" pitchFamily="50" charset="-128"/>
              <a:ea typeface="メイリオ" panose="020B0604030504040204" pitchFamily="50" charset="-128"/>
            </a:endParaRPr>
          </a:p>
        </p:txBody>
      </p:sp>
      <p:pic>
        <p:nvPicPr>
          <p:cNvPr id="13" name="Picture 2" descr="ホチキスのイラスト（文房具）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332090">
            <a:off x="10068799" y="3340547"/>
            <a:ext cx="561311" cy="413439"/>
          </a:xfrm>
          <a:prstGeom prst="rect">
            <a:avLst/>
          </a:prstGeom>
          <a:noFill/>
          <a:extLst>
            <a:ext uri="{909E8E84-426E-40DD-AFC4-6F175D3DCCD1}">
              <a14:hiddenFill xmlns:a14="http://schemas.microsoft.com/office/drawing/2010/main">
                <a:solidFill>
                  <a:srgbClr val="FFFFFF"/>
                </a:solidFill>
              </a14:hiddenFill>
            </a:ext>
          </a:extLst>
        </p:spPr>
      </p:pic>
      <p:sp>
        <p:nvSpPr>
          <p:cNvPr id="14" name="二等辺三角形 13"/>
          <p:cNvSpPr/>
          <p:nvPr/>
        </p:nvSpPr>
        <p:spPr>
          <a:xfrm rot="12128230">
            <a:off x="10199623" y="3114093"/>
            <a:ext cx="114554" cy="27411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二等辺三角形 14"/>
          <p:cNvSpPr/>
          <p:nvPr/>
        </p:nvSpPr>
        <p:spPr>
          <a:xfrm rot="10800000">
            <a:off x="10009246" y="3096530"/>
            <a:ext cx="115009" cy="27425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二等辺三角形 15"/>
          <p:cNvSpPr/>
          <p:nvPr/>
        </p:nvSpPr>
        <p:spPr>
          <a:xfrm rot="9043359">
            <a:off x="9856225" y="3117734"/>
            <a:ext cx="93299" cy="276824"/>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rot="2065707">
            <a:off x="8450132" y="4635923"/>
            <a:ext cx="543739" cy="307777"/>
          </a:xfrm>
          <a:prstGeom prst="rect">
            <a:avLst/>
          </a:prstGeom>
          <a:solidFill>
            <a:srgbClr val="FFFF00">
              <a:alpha val="50196"/>
            </a:srgbClr>
          </a:solid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控え</a:t>
            </a:r>
          </a:p>
        </p:txBody>
      </p:sp>
      <p:pic>
        <p:nvPicPr>
          <p:cNvPr id="18" name="図 17"/>
          <p:cNvPicPr>
            <a:picLocks noChangeAspect="1"/>
          </p:cNvPicPr>
          <p:nvPr/>
        </p:nvPicPr>
        <p:blipFill>
          <a:blip r:embed="rId5"/>
          <a:stretch>
            <a:fillRect/>
          </a:stretch>
        </p:blipFill>
        <p:spPr>
          <a:xfrm rot="819800">
            <a:off x="9454679" y="3725395"/>
            <a:ext cx="802428" cy="1421845"/>
          </a:xfrm>
          <a:prstGeom prst="rect">
            <a:avLst/>
          </a:prstGeom>
          <a:ln w="38100">
            <a:solidFill>
              <a:schemeClr val="bg1">
                <a:lumMod val="50000"/>
              </a:schemeClr>
            </a:solidFill>
          </a:ln>
        </p:spPr>
      </p:pic>
      <p:sp>
        <p:nvSpPr>
          <p:cNvPr id="20" name="角丸四角形 19"/>
          <p:cNvSpPr/>
          <p:nvPr/>
        </p:nvSpPr>
        <p:spPr>
          <a:xfrm>
            <a:off x="1357961" y="2676525"/>
            <a:ext cx="3791750" cy="3473795"/>
          </a:xfrm>
          <a:prstGeom prst="roundRect">
            <a:avLst>
              <a:gd name="adj" fmla="val 72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1669495" y="2783691"/>
            <a:ext cx="3132516" cy="584775"/>
          </a:xfrm>
          <a:prstGeom prst="rect">
            <a:avLst/>
          </a:prstGeom>
          <a:noFill/>
        </p:spPr>
        <p:txBody>
          <a:bodyPr wrap="square" rtlCol="0">
            <a:spAutoFit/>
          </a:bodyPr>
          <a:lstStyle/>
          <a:p>
            <a:r>
              <a:rPr lang="ja-JP" altLang="en-US" sz="1600" b="1" u="sng" dirty="0" smtClean="0">
                <a:latin typeface="メイリオ" panose="020B0604030504040204" pitchFamily="50" charset="-128"/>
                <a:ea typeface="メイリオ" panose="020B0604030504040204" pitchFamily="50" charset="-128"/>
              </a:rPr>
              <a:t>紙の金券利用分を本社へ送付してください。</a:t>
            </a:r>
            <a:endParaRPr lang="en-US" altLang="ja-JP" sz="1600" b="1" u="sng" dirty="0">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961" y="3298512"/>
            <a:ext cx="1921871" cy="1828430"/>
          </a:xfrm>
          <a:prstGeom prst="rect">
            <a:avLst/>
          </a:prstGeom>
        </p:spPr>
      </p:pic>
      <p:sp>
        <p:nvSpPr>
          <p:cNvPr id="23" name="テキスト ボックス 22"/>
          <p:cNvSpPr txBox="1"/>
          <p:nvPr/>
        </p:nvSpPr>
        <p:spPr>
          <a:xfrm rot="2065707">
            <a:off x="1634080" y="4528810"/>
            <a:ext cx="723275" cy="307777"/>
          </a:xfrm>
          <a:prstGeom prst="rect">
            <a:avLst/>
          </a:prstGeom>
          <a:solidFill>
            <a:srgbClr val="FFFF00">
              <a:alpha val="50196"/>
            </a:srgbClr>
          </a:solid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再発行</a:t>
            </a:r>
          </a:p>
        </p:txBody>
      </p:sp>
      <p:sp>
        <p:nvSpPr>
          <p:cNvPr id="29" name="テキスト ボックス 28"/>
          <p:cNvSpPr txBox="1"/>
          <p:nvPr/>
        </p:nvSpPr>
        <p:spPr>
          <a:xfrm>
            <a:off x="1669493" y="5273463"/>
            <a:ext cx="3132518" cy="307777"/>
          </a:xfrm>
          <a:prstGeom prst="rect">
            <a:avLst/>
          </a:prstGeom>
          <a:noFill/>
        </p:spPr>
        <p:txBody>
          <a:bodyPr wrap="square" rtlCol="0">
            <a:spAutoFit/>
          </a:bodyPr>
          <a:lstStyle/>
          <a:p>
            <a:pPr algn="ctr"/>
            <a:r>
              <a:rPr lang="ja-JP" altLang="en-US" sz="1400" u="sng" dirty="0" smtClean="0">
                <a:latin typeface="メイリオ" panose="020B0604030504040204" pitchFamily="50" charset="-128"/>
                <a:ea typeface="メイリオ" panose="020B0604030504040204" pitchFamily="50" charset="-128"/>
              </a:rPr>
              <a:t>再発行レシート</a:t>
            </a:r>
            <a:r>
              <a:rPr lang="en-US" altLang="ja-JP" sz="1400" u="sng" dirty="0" smtClean="0">
                <a:latin typeface="メイリオ" panose="020B0604030504040204" pitchFamily="50" charset="-128"/>
                <a:ea typeface="メイリオ" panose="020B0604030504040204" pitchFamily="50" charset="-128"/>
              </a:rPr>
              <a:t>+</a:t>
            </a:r>
            <a:r>
              <a:rPr lang="ja-JP" altLang="en-US" sz="1400" u="sng" dirty="0" smtClean="0">
                <a:latin typeface="メイリオ" panose="020B0604030504040204" pitchFamily="50" charset="-128"/>
                <a:ea typeface="メイリオ" panose="020B0604030504040204" pitchFamily="50" charset="-128"/>
              </a:rPr>
              <a:t>使用済み金券</a:t>
            </a:r>
            <a:endParaRPr lang="en-US" altLang="ja-JP" sz="1400" u="sng" dirty="0">
              <a:latin typeface="メイリオ" panose="020B0604030504040204" pitchFamily="50" charset="-128"/>
              <a:ea typeface="メイリオ" panose="020B0604030504040204" pitchFamily="50" charset="-128"/>
            </a:endParaRPr>
          </a:p>
        </p:txBody>
      </p:sp>
      <p:pic>
        <p:nvPicPr>
          <p:cNvPr id="41" name="Picture 2" descr="https://goto-eat.weare.osaka-info.jp/ITUAte/wp-content/themes/twentynineteen_custom/common/img/howto/tejun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0933" y="3767465"/>
            <a:ext cx="1144627" cy="52110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s://goto-eat.weare.osaka-info.jp/ITUAte/wp-content/themes/twentynineteen_custom/common/img/howto/tejun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0781" y="4000950"/>
            <a:ext cx="1144627" cy="5211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goto-eat.weare.osaka-info.jp/ITUAte/wp-content/themes/twentynineteen_custom/common/img/howto/tejun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5612" y="4267228"/>
            <a:ext cx="1144627" cy="52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8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吹き出し 34"/>
          <p:cNvSpPr/>
          <p:nvPr/>
        </p:nvSpPr>
        <p:spPr>
          <a:xfrm>
            <a:off x="161926" y="637926"/>
            <a:ext cx="3162060" cy="5510090"/>
          </a:xfrm>
          <a:prstGeom prst="wedgeRoundRectCallout">
            <a:avLst>
              <a:gd name="adj1" fmla="val 71025"/>
              <a:gd name="adj2" fmla="val -2791"/>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4815" y="99753"/>
            <a:ext cx="6871048"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アナログ食事券の換金書類送付時の注意点（</a:t>
            </a:r>
            <a:r>
              <a:rPr kumimoji="1" lang="en-US" altLang="ja-JP" b="1" dirty="0" smtClean="0">
                <a:latin typeface="メイリオ" panose="020B0604030504040204" pitchFamily="50" charset="-128"/>
                <a:ea typeface="メイリオ" panose="020B0604030504040204" pitchFamily="50" charset="-128"/>
              </a:rPr>
              <a:t>GOTO</a:t>
            </a:r>
            <a:r>
              <a:rPr kumimoji="1" lang="ja-JP" altLang="en-US" b="1" dirty="0" smtClean="0">
                <a:latin typeface="メイリオ" panose="020B0604030504040204" pitchFamily="50" charset="-128"/>
                <a:ea typeface="メイリオ" panose="020B0604030504040204" pitchFamily="50" charset="-128"/>
              </a:rPr>
              <a:t>イート大阪）</a:t>
            </a:r>
            <a:endParaRPr kumimoji="1" lang="ja-JP" altLang="en-US" b="1" dirty="0">
              <a:latin typeface="メイリオ" panose="020B0604030504040204" pitchFamily="50" charset="-128"/>
              <a:ea typeface="メイリオ" panose="020B0604030504040204" pitchFamily="50" charset="-128"/>
            </a:endParaRPr>
          </a:p>
        </p:txBody>
      </p:sp>
      <p:pic>
        <p:nvPicPr>
          <p:cNvPr id="42" name="図 41"/>
          <p:cNvPicPr>
            <a:picLocks noChangeAspect="1"/>
          </p:cNvPicPr>
          <p:nvPr/>
        </p:nvPicPr>
        <p:blipFill rotWithShape="1">
          <a:blip r:embed="rId2"/>
          <a:srcRect l="5892" t="22352" r="6534" b="8155"/>
          <a:stretch/>
        </p:blipFill>
        <p:spPr>
          <a:xfrm>
            <a:off x="694542" y="4110426"/>
            <a:ext cx="1924051" cy="1028700"/>
          </a:xfrm>
          <a:prstGeom prst="rect">
            <a:avLst/>
          </a:prstGeom>
        </p:spPr>
      </p:pic>
      <p:pic>
        <p:nvPicPr>
          <p:cNvPr id="44" name="図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058" y="1390981"/>
            <a:ext cx="809394" cy="770042"/>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058" y="1251209"/>
            <a:ext cx="809394" cy="770042"/>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289" y="1111437"/>
            <a:ext cx="809394" cy="770042"/>
          </a:xfrm>
          <a:prstGeom prst="rect">
            <a:avLst/>
          </a:prstGeom>
        </p:spPr>
      </p:pic>
      <p:sp>
        <p:nvSpPr>
          <p:cNvPr id="48" name="テキスト ボックス 47"/>
          <p:cNvSpPr txBox="1"/>
          <p:nvPr/>
        </p:nvSpPr>
        <p:spPr>
          <a:xfrm rot="2065707">
            <a:off x="1355462" y="1351823"/>
            <a:ext cx="658203" cy="253916"/>
          </a:xfrm>
          <a:prstGeom prst="rect">
            <a:avLst/>
          </a:prstGeom>
          <a:solidFill>
            <a:srgbClr val="FFFF00">
              <a:alpha val="50196"/>
            </a:srgbClr>
          </a:solid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再発行</a:t>
            </a:r>
          </a:p>
        </p:txBody>
      </p:sp>
      <p:sp>
        <p:nvSpPr>
          <p:cNvPr id="32" name="テキスト ボックス 31"/>
          <p:cNvSpPr txBox="1"/>
          <p:nvPr/>
        </p:nvSpPr>
        <p:spPr>
          <a:xfrm>
            <a:off x="371475" y="749726"/>
            <a:ext cx="2441694"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①食事券再発行レシート</a:t>
            </a:r>
            <a:endParaRPr kumimoji="1" lang="ja-JP" altLang="en-US" sz="1600" b="1" dirty="0">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493258" y="2264131"/>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➁使用済み食事券</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34" name="フローチャート: 書類 33"/>
          <p:cNvSpPr/>
          <p:nvPr/>
        </p:nvSpPr>
        <p:spPr>
          <a:xfrm rot="10800000">
            <a:off x="1185516" y="1384250"/>
            <a:ext cx="879809" cy="625846"/>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75697" y="3696389"/>
            <a:ext cx="1210588"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③換金伝票</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3285528" y="3233980"/>
            <a:ext cx="2942316" cy="523220"/>
          </a:xfrm>
          <a:prstGeom prst="rect">
            <a:avLst/>
          </a:prstGeom>
          <a:noFill/>
        </p:spPr>
        <p:txBody>
          <a:bodyPr wrap="squar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換金用封筒にまとめてください。</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r>
              <a:rPr lang="ja-JP" altLang="en-US" sz="1400" b="1" u="sng" dirty="0" smtClean="0">
                <a:solidFill>
                  <a:srgbClr val="FF0000"/>
                </a:solidFill>
                <a:latin typeface="メイリオ" panose="020B0604030504040204" pitchFamily="50" charset="-128"/>
                <a:ea typeface="メイリオ" panose="020B0604030504040204" pitchFamily="50" charset="-128"/>
              </a:rPr>
              <a:t>換金封筒は封をしない</a:t>
            </a:r>
            <a:r>
              <a:rPr lang="ja-JP" altLang="en-US" sz="1400" b="1" dirty="0" smtClean="0">
                <a:solidFill>
                  <a:srgbClr val="FF0000"/>
                </a:solidFill>
                <a:latin typeface="メイリオ" panose="020B0604030504040204" pitchFamily="50" charset="-128"/>
                <a:ea typeface="メイリオ" panose="020B0604030504040204" pitchFamily="50" charset="-128"/>
              </a:rPr>
              <a:t>でください。</a:t>
            </a:r>
            <a:endParaRPr lang="en-US" altLang="ja-JP" sz="1400" b="1" dirty="0" smtClean="0">
              <a:solidFill>
                <a:srgbClr val="FF0000"/>
              </a:solidFill>
              <a:latin typeface="メイリオ" panose="020B0604030504040204" pitchFamily="50" charset="-128"/>
              <a:ea typeface="メイリオ" panose="020B0604030504040204" pitchFamily="50" charset="-128"/>
            </a:endParaRPr>
          </a:p>
        </p:txBody>
      </p:sp>
      <p:pic>
        <p:nvPicPr>
          <p:cNvPr id="60" name="図 59"/>
          <p:cNvPicPr>
            <a:picLocks noChangeAspect="1"/>
          </p:cNvPicPr>
          <p:nvPr/>
        </p:nvPicPr>
        <p:blipFill rotWithShape="1">
          <a:blip r:embed="rId4">
            <a:extLst>
              <a:ext uri="{28A0092B-C50C-407E-A947-70E740481C1C}">
                <a14:useLocalDpi xmlns:a14="http://schemas.microsoft.com/office/drawing/2010/main" val="0"/>
              </a:ext>
            </a:extLst>
          </a:blip>
          <a:srcRect l="31323" t="10285" r="30504" b="15556"/>
          <a:stretch/>
        </p:blipFill>
        <p:spPr>
          <a:xfrm>
            <a:off x="6360173" y="3244773"/>
            <a:ext cx="2062359" cy="2860850"/>
          </a:xfrm>
          <a:prstGeom prst="rect">
            <a:avLst/>
          </a:prstGeom>
        </p:spPr>
      </p:pic>
      <p:pic>
        <p:nvPicPr>
          <p:cNvPr id="61" name="図 60"/>
          <p:cNvPicPr>
            <a:picLocks noChangeAspect="1"/>
          </p:cNvPicPr>
          <p:nvPr/>
        </p:nvPicPr>
        <p:blipFill>
          <a:blip r:embed="rId5"/>
          <a:stretch>
            <a:fillRect/>
          </a:stretch>
        </p:blipFill>
        <p:spPr>
          <a:xfrm>
            <a:off x="6756216" y="4315325"/>
            <a:ext cx="1270271" cy="719745"/>
          </a:xfrm>
          <a:prstGeom prst="rect">
            <a:avLst/>
          </a:prstGeom>
          <a:effectLst/>
        </p:spPr>
      </p:pic>
      <p:cxnSp>
        <p:nvCxnSpPr>
          <p:cNvPr id="63" name="直線矢印コネクタ 62"/>
          <p:cNvCxnSpPr/>
          <p:nvPr/>
        </p:nvCxnSpPr>
        <p:spPr>
          <a:xfrm>
            <a:off x="5379809" y="4749383"/>
            <a:ext cx="8685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5264801" y="4384984"/>
            <a:ext cx="1167910" cy="261610"/>
          </a:xfrm>
          <a:prstGeom prst="rect">
            <a:avLst/>
          </a:prstGeom>
          <a:noFill/>
        </p:spPr>
        <p:txBody>
          <a:bodyPr wrap="square" rtlCol="0">
            <a:spAutoFit/>
          </a:bodyPr>
          <a:lstStyle/>
          <a:p>
            <a:r>
              <a:rPr kumimoji="1" lang="ja-JP" altLang="en-US" sz="1100" dirty="0" smtClean="0">
                <a:solidFill>
                  <a:schemeClr val="accent1">
                    <a:lumMod val="75000"/>
                  </a:schemeClr>
                </a:solidFill>
                <a:latin typeface="メイリオ" panose="020B0604030504040204" pitchFamily="50" charset="-128"/>
                <a:ea typeface="メイリオ" panose="020B0604030504040204" pitchFamily="50" charset="-128"/>
              </a:rPr>
              <a:t>宅急便で送付</a:t>
            </a:r>
            <a:endParaRPr kumimoji="1" lang="ja-JP" altLang="en-US" sz="1100" dirty="0">
              <a:solidFill>
                <a:schemeClr val="accent1">
                  <a:lumMod val="75000"/>
                </a:schemeClr>
              </a:solidFill>
              <a:latin typeface="メイリオ" panose="020B0604030504040204" pitchFamily="50" charset="-128"/>
              <a:ea typeface="メイリオ" panose="020B0604030504040204" pitchFamily="50" charset="-128"/>
            </a:endParaRPr>
          </a:p>
        </p:txBody>
      </p:sp>
      <p:pic>
        <p:nvPicPr>
          <p:cNvPr id="66" name="図 65"/>
          <p:cNvPicPr>
            <a:picLocks noChangeAspect="1"/>
          </p:cNvPicPr>
          <p:nvPr/>
        </p:nvPicPr>
        <p:blipFill>
          <a:blip r:embed="rId6"/>
          <a:stretch>
            <a:fillRect/>
          </a:stretch>
        </p:blipFill>
        <p:spPr>
          <a:xfrm>
            <a:off x="9151271" y="5293630"/>
            <a:ext cx="2858904" cy="854385"/>
          </a:xfrm>
          <a:prstGeom prst="rect">
            <a:avLst/>
          </a:prstGeom>
        </p:spPr>
      </p:pic>
      <p:sp>
        <p:nvSpPr>
          <p:cNvPr id="67" name="テキスト ボックス 66"/>
          <p:cNvSpPr txBox="1"/>
          <p:nvPr/>
        </p:nvSpPr>
        <p:spPr>
          <a:xfrm>
            <a:off x="9670972" y="5411463"/>
            <a:ext cx="2096085" cy="261610"/>
          </a:xfrm>
          <a:prstGeom prst="rect">
            <a:avLst/>
          </a:prstGeom>
          <a:noFill/>
          <a:ln>
            <a:noFill/>
          </a:ln>
        </p:spPr>
        <p:txBody>
          <a:bodyPr wrap="square" rtlCol="0">
            <a:spAutoFit/>
          </a:bodyPr>
          <a:lstStyle/>
          <a:p>
            <a:r>
              <a:rPr kumimoji="1" lang="ja-JP" altLang="en-US" sz="1100" b="1" dirty="0" smtClean="0">
                <a:solidFill>
                  <a:schemeClr val="tx1">
                    <a:lumMod val="95000"/>
                    <a:lumOff val="5000"/>
                  </a:schemeClr>
                </a:solidFill>
                <a:latin typeface="Brush Script MT" panose="03060802040406070304" pitchFamily="66" charset="0"/>
              </a:rPr>
              <a:t>㈱クリエイト・ダイニング</a:t>
            </a:r>
            <a:endParaRPr kumimoji="1" lang="en-US" altLang="ja-JP" sz="1100" b="1" dirty="0" smtClean="0">
              <a:solidFill>
                <a:schemeClr val="tx1">
                  <a:lumMod val="95000"/>
                  <a:lumOff val="5000"/>
                </a:schemeClr>
              </a:solidFill>
              <a:latin typeface="Brush Script MT" panose="03060802040406070304" pitchFamily="66" charset="0"/>
            </a:endParaRPr>
          </a:p>
        </p:txBody>
      </p:sp>
      <p:sp>
        <p:nvSpPr>
          <p:cNvPr id="68" name="テキスト ボックス 67"/>
          <p:cNvSpPr txBox="1"/>
          <p:nvPr/>
        </p:nvSpPr>
        <p:spPr>
          <a:xfrm>
            <a:off x="9813987" y="5614119"/>
            <a:ext cx="564160" cy="261610"/>
          </a:xfrm>
          <a:prstGeom prst="rect">
            <a:avLst/>
          </a:prstGeom>
          <a:noFill/>
          <a:ln>
            <a:noFill/>
          </a:ln>
        </p:spPr>
        <p:txBody>
          <a:bodyPr wrap="square" rtlCol="0">
            <a:spAutoFit/>
          </a:bodyPr>
          <a:lstStyle/>
          <a:p>
            <a:r>
              <a:rPr kumimoji="1" lang="en-US" altLang="ja-JP" sz="1100" b="1" dirty="0" smtClean="0">
                <a:solidFill>
                  <a:schemeClr val="tx1">
                    <a:lumMod val="95000"/>
                    <a:lumOff val="5000"/>
                  </a:schemeClr>
                </a:solidFill>
                <a:latin typeface="Arial" panose="020B0604020202020204" pitchFamily="34" charset="0"/>
                <a:cs typeface="Arial" panose="020B0604020202020204" pitchFamily="34" charset="0"/>
              </a:rPr>
              <a:t>1312</a:t>
            </a:r>
          </a:p>
        </p:txBody>
      </p:sp>
      <p:sp>
        <p:nvSpPr>
          <p:cNvPr id="69" name="テキスト ボックス 68"/>
          <p:cNvSpPr txBox="1"/>
          <p:nvPr/>
        </p:nvSpPr>
        <p:spPr>
          <a:xfrm>
            <a:off x="10880146" y="5614119"/>
            <a:ext cx="1222628" cy="261610"/>
          </a:xfrm>
          <a:prstGeom prst="rect">
            <a:avLst/>
          </a:prstGeom>
          <a:noFill/>
          <a:ln>
            <a:noFill/>
          </a:ln>
        </p:spPr>
        <p:txBody>
          <a:bodyPr wrap="square" rtlCol="0">
            <a:spAutoFit/>
          </a:bodyPr>
          <a:lstStyle/>
          <a:p>
            <a:r>
              <a:rPr kumimoji="1" lang="ja-JP" altLang="en-US" sz="1100" b="1" dirty="0" smtClean="0">
                <a:solidFill>
                  <a:schemeClr val="tx1">
                    <a:lumMod val="95000"/>
                    <a:lumOff val="5000"/>
                  </a:schemeClr>
                </a:solidFill>
                <a:latin typeface="Brush Script MT" panose="03060802040406070304" pitchFamily="66" charset="0"/>
              </a:rPr>
              <a:t>キャロル五反田</a:t>
            </a:r>
            <a:endParaRPr kumimoji="1" lang="en-US" altLang="ja-JP" sz="1100" b="1" dirty="0" smtClean="0">
              <a:solidFill>
                <a:schemeClr val="tx1">
                  <a:lumMod val="95000"/>
                  <a:lumOff val="5000"/>
                </a:schemeClr>
              </a:solidFill>
              <a:latin typeface="Brush Script MT" panose="03060802040406070304" pitchFamily="66" charset="0"/>
            </a:endParaRPr>
          </a:p>
        </p:txBody>
      </p:sp>
      <p:grpSp>
        <p:nvGrpSpPr>
          <p:cNvPr id="70" name="グループ化 69"/>
          <p:cNvGrpSpPr/>
          <p:nvPr/>
        </p:nvGrpSpPr>
        <p:grpSpPr>
          <a:xfrm>
            <a:off x="11159829" y="2934299"/>
            <a:ext cx="935019" cy="707886"/>
            <a:chOff x="6952229" y="3006693"/>
            <a:chExt cx="1028183" cy="737334"/>
          </a:xfrm>
        </p:grpSpPr>
        <p:sp>
          <p:nvSpPr>
            <p:cNvPr id="71" name="テキスト ボックス 70"/>
            <p:cNvSpPr txBox="1"/>
            <p:nvPr/>
          </p:nvSpPr>
          <p:spPr>
            <a:xfrm>
              <a:off x="6952229" y="3006693"/>
              <a:ext cx="767137" cy="737334"/>
            </a:xfrm>
            <a:prstGeom prst="rect">
              <a:avLst/>
            </a:prstGeom>
            <a:noFill/>
          </p:spPr>
          <p:txBody>
            <a:bodyPr wrap="none" rtlCol="0">
              <a:spAutoFit/>
            </a:bodyPr>
            <a:lstStyle/>
            <a:p>
              <a:r>
                <a:rPr kumimoji="1" lang="ja-JP" altLang="en-US" sz="4000" dirty="0" smtClean="0">
                  <a:solidFill>
                    <a:srgbClr val="FFC000"/>
                  </a:solidFill>
                </a:rPr>
                <a:t>★</a:t>
              </a:r>
              <a:endParaRPr kumimoji="1" lang="ja-JP" altLang="en-US" sz="4000" dirty="0">
                <a:solidFill>
                  <a:srgbClr val="FFC000"/>
                </a:solidFill>
              </a:endParaRPr>
            </a:p>
          </p:txBody>
        </p:sp>
        <p:sp>
          <p:nvSpPr>
            <p:cNvPr id="72" name="テキスト ボックス 71"/>
            <p:cNvSpPr txBox="1"/>
            <p:nvPr/>
          </p:nvSpPr>
          <p:spPr>
            <a:xfrm>
              <a:off x="7185071" y="3262695"/>
              <a:ext cx="795341" cy="320580"/>
            </a:xfrm>
            <a:prstGeom prst="rect">
              <a:avLst/>
            </a:prstGeom>
            <a:noFill/>
          </p:spPr>
          <p:txBody>
            <a:bodyPr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超重要</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grpSp>
      <p:sp>
        <p:nvSpPr>
          <p:cNvPr id="73" name="テキスト ボックス 72"/>
          <p:cNvSpPr txBox="1"/>
          <p:nvPr/>
        </p:nvSpPr>
        <p:spPr>
          <a:xfrm>
            <a:off x="9075464" y="3435009"/>
            <a:ext cx="2877124" cy="1785104"/>
          </a:xfrm>
          <a:prstGeom prst="rect">
            <a:avLst/>
          </a:prstGeom>
          <a:noFill/>
        </p:spPr>
        <p:txBody>
          <a:bodyPr wrap="square" rtlCol="0">
            <a:spAutoFit/>
          </a:bodyPr>
          <a:lstStyle/>
          <a:p>
            <a:r>
              <a:rPr kumimoji="1" lang="ja-JP" altLang="en-US" sz="1100" dirty="0" smtClean="0">
                <a:solidFill>
                  <a:srgbClr val="FF0000"/>
                </a:solidFill>
                <a:latin typeface="メイリオ" panose="020B0604030504040204" pitchFamily="50" charset="-128"/>
                <a:ea typeface="メイリオ" panose="020B0604030504040204" pitchFamily="50" charset="-128"/>
                <a:cs typeface="Arial" panose="020B0604020202020204" pitchFamily="34" charset="0"/>
              </a:rPr>
              <a:t>宅急便送付が難しい場合は書留郵便などの荷受けから配送完了まで記録の残る方法で送付</a:t>
            </a:r>
            <a:r>
              <a:rPr lang="ja-JP" altLang="en-US" sz="1100" dirty="0" smtClean="0">
                <a:solidFill>
                  <a:srgbClr val="FF0000"/>
                </a:solidFill>
                <a:latin typeface="メイリオ" panose="020B0604030504040204" pitchFamily="50" charset="-128"/>
                <a:ea typeface="メイリオ" panose="020B0604030504040204" pitchFamily="50" charset="-128"/>
                <a:cs typeface="Arial" panose="020B0604020202020204" pitchFamily="34" charset="0"/>
              </a:rPr>
              <a:t>してください</a:t>
            </a:r>
            <a:r>
              <a:rPr kumimoji="1" lang="ja-JP" altLang="en-US" sz="1100" dirty="0" smtClean="0">
                <a:solidFill>
                  <a:srgbClr val="FF0000"/>
                </a:solidFill>
                <a:latin typeface="メイリオ" panose="020B0604030504040204" pitchFamily="50" charset="-128"/>
                <a:ea typeface="メイリオ" panose="020B0604030504040204" pitchFamily="50" charset="-128"/>
                <a:cs typeface="Arial" panose="020B0604020202020204" pitchFamily="34" charset="0"/>
              </a:rPr>
              <a:t>。</a:t>
            </a:r>
            <a:endParaRPr kumimoji="1" lang="en-US" altLang="ja-JP" sz="1100" dirty="0" smtClean="0">
              <a:solidFill>
                <a:srgbClr val="FF0000"/>
              </a:solidFill>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a:p>
            <a:r>
              <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rPr>
              <a:t>その場合は、</a:t>
            </a:r>
            <a:endParaRPr kumimoji="1"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a:p>
            <a:r>
              <a:rPr lang="ja-JP" altLang="en-US" sz="1100" dirty="0" smtClean="0">
                <a:latin typeface="メイリオ" panose="020B0604030504040204" pitchFamily="50" charset="-128"/>
                <a:ea typeface="メイリオ" panose="020B0604030504040204" pitchFamily="50" charset="-128"/>
                <a:cs typeface="Arial" panose="020B0604020202020204" pitchFamily="34" charset="0"/>
              </a:rPr>
              <a:t>・会社名</a:t>
            </a:r>
            <a:endParaRPr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a:p>
            <a:r>
              <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rPr>
              <a:t>・店舗番号</a:t>
            </a:r>
            <a:endParaRPr kumimoji="1"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a:p>
            <a:r>
              <a:rPr lang="ja-JP" altLang="en-US" sz="1100" dirty="0" smtClean="0">
                <a:latin typeface="メイリオ" panose="020B0604030504040204" pitchFamily="50" charset="-128"/>
                <a:ea typeface="メイリオ" panose="020B0604030504040204" pitchFamily="50" charset="-128"/>
                <a:cs typeface="Arial" panose="020B0604020202020204" pitchFamily="34" charset="0"/>
              </a:rPr>
              <a:t>・店名</a:t>
            </a:r>
            <a:endParaRPr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a:p>
            <a:endParaRPr kumimoji="1" lang="en-US" altLang="ja-JP" sz="11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1100" dirty="0" smtClean="0">
                <a:latin typeface="メイリオ" panose="020B0604030504040204" pitchFamily="50" charset="-128"/>
                <a:ea typeface="メイリオ" panose="020B0604030504040204" pitchFamily="50" charset="-128"/>
                <a:cs typeface="Arial" panose="020B0604020202020204" pitchFamily="34" charset="0"/>
              </a:rPr>
              <a:t>を封筒に記載してください。</a:t>
            </a:r>
            <a:endParaRPr kumimoji="1"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4" name="テキスト ボックス 73"/>
          <p:cNvSpPr txBox="1"/>
          <p:nvPr/>
        </p:nvSpPr>
        <p:spPr>
          <a:xfrm>
            <a:off x="8364061" y="4645133"/>
            <a:ext cx="876436" cy="307777"/>
          </a:xfrm>
          <a:prstGeom prst="rect">
            <a:avLst/>
          </a:prstGeom>
          <a:noFill/>
        </p:spPr>
        <p:txBody>
          <a:bodyPr wrap="square" rtlCol="0">
            <a:spAutoFit/>
          </a:bodyPr>
          <a:lstStyle/>
          <a:p>
            <a:r>
              <a:rPr kumimoji="1" lang="ja-JP" altLang="en-US" sz="1400" b="1" dirty="0" smtClean="0">
                <a:solidFill>
                  <a:schemeClr val="accent1">
                    <a:lumMod val="75000"/>
                  </a:schemeClr>
                </a:solidFill>
                <a:latin typeface="メイリオ" panose="020B0604030504040204" pitchFamily="50" charset="-128"/>
                <a:ea typeface="メイリオ" panose="020B0604030504040204" pitchFamily="50" charset="-128"/>
                <a:cs typeface="Arial" panose="020B0604020202020204" pitchFamily="34" charset="0"/>
              </a:rPr>
              <a:t>または</a:t>
            </a:r>
            <a:endParaRPr kumimoji="1" lang="en-US" altLang="ja-JP" sz="1400" b="1" dirty="0" smtClean="0">
              <a:solidFill>
                <a:schemeClr val="accent1">
                  <a:lumMod val="75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nvGrpSpPr>
          <p:cNvPr id="77" name="グループ化 76"/>
          <p:cNvGrpSpPr/>
          <p:nvPr/>
        </p:nvGrpSpPr>
        <p:grpSpPr>
          <a:xfrm>
            <a:off x="3801742" y="3484294"/>
            <a:ext cx="935017" cy="707886"/>
            <a:chOff x="6952229" y="3006693"/>
            <a:chExt cx="1028180" cy="737334"/>
          </a:xfrm>
        </p:grpSpPr>
        <p:sp>
          <p:nvSpPr>
            <p:cNvPr id="78" name="テキスト ボックス 77"/>
            <p:cNvSpPr txBox="1"/>
            <p:nvPr/>
          </p:nvSpPr>
          <p:spPr>
            <a:xfrm>
              <a:off x="6952229" y="3006693"/>
              <a:ext cx="767137" cy="737334"/>
            </a:xfrm>
            <a:prstGeom prst="rect">
              <a:avLst/>
            </a:prstGeom>
            <a:noFill/>
          </p:spPr>
          <p:txBody>
            <a:bodyPr wrap="none" rtlCol="0">
              <a:spAutoFit/>
            </a:bodyPr>
            <a:lstStyle/>
            <a:p>
              <a:r>
                <a:rPr kumimoji="1" lang="ja-JP" altLang="en-US" sz="4000" dirty="0" smtClean="0">
                  <a:solidFill>
                    <a:srgbClr val="FFC000"/>
                  </a:solidFill>
                </a:rPr>
                <a:t>★</a:t>
              </a:r>
              <a:endParaRPr kumimoji="1" lang="ja-JP" altLang="en-US" sz="4000" dirty="0">
                <a:solidFill>
                  <a:srgbClr val="FFC000"/>
                </a:solidFill>
              </a:endParaRPr>
            </a:p>
          </p:txBody>
        </p:sp>
        <p:sp>
          <p:nvSpPr>
            <p:cNvPr id="79" name="テキスト ボックス 78"/>
            <p:cNvSpPr txBox="1"/>
            <p:nvPr/>
          </p:nvSpPr>
          <p:spPr>
            <a:xfrm>
              <a:off x="7185068" y="3262695"/>
              <a:ext cx="795341" cy="320580"/>
            </a:xfrm>
            <a:prstGeom prst="rect">
              <a:avLst/>
            </a:prstGeom>
            <a:noFill/>
          </p:spPr>
          <p:txBody>
            <a:bodyPr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超重要</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grpSp>
      <p:sp>
        <p:nvSpPr>
          <p:cNvPr id="80" name="テキスト ボックス 79"/>
          <p:cNvSpPr txBox="1"/>
          <p:nvPr/>
        </p:nvSpPr>
        <p:spPr>
          <a:xfrm>
            <a:off x="6535279" y="1984134"/>
            <a:ext cx="5474896" cy="769441"/>
          </a:xfrm>
          <a:prstGeom prst="rect">
            <a:avLst/>
          </a:prstGeom>
          <a:noFill/>
          <a:ln>
            <a:solidFill>
              <a:schemeClr val="bg1">
                <a:lumMod val="50000"/>
              </a:schemeClr>
            </a:solidFill>
          </a:ln>
        </p:spPr>
        <p:txBody>
          <a:bodyPr wrap="square" rtlCol="0">
            <a:spAutoFit/>
          </a:bodyPr>
          <a:lstStyle/>
          <a:p>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宛先</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p>
          <a:p>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141-0022</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　東京都品川区東五反田</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5-10-18</a:t>
            </a:r>
          </a:p>
          <a:p>
            <a:r>
              <a:rPr kumimoji="1"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GOTO</a:t>
            </a:r>
            <a:r>
              <a:rPr kumimoji="1"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キャンペーン担当行</a:t>
            </a:r>
            <a:endParaRPr kumimoji="1"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a:p>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TEL</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03-5488-8041</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endParaRPr kumimoji="1"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p:txBody>
      </p:sp>
      <p:pic>
        <p:nvPicPr>
          <p:cNvPr id="41" name="Picture 2" descr="https://goto-eat.weare.osaka-info.jp/ITUAte/wp-content/themes/twentynineteen_custom/common/img/howto/tejun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529" y="2577953"/>
            <a:ext cx="1775120" cy="80814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s://goto-eat.weare.osaka-info.jp/ITUAte/wp-content/themes/twentynineteen_custom/common/img/howto/tejun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899" y="2665069"/>
            <a:ext cx="1775120" cy="80814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s://goto-eat.weare.osaka-info.jp/ITUAte/wp-content/themes/twentynineteen_custom/common/img/howto/tejun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8943" y="2765440"/>
            <a:ext cx="1775120" cy="80814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510339" y="4384984"/>
            <a:ext cx="1518861" cy="1763031"/>
          </a:xfrm>
          <a:prstGeom prst="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斜め縞 4"/>
          <p:cNvSpPr/>
          <p:nvPr/>
        </p:nvSpPr>
        <p:spPr>
          <a:xfrm rot="2524186">
            <a:off x="3715001" y="3900663"/>
            <a:ext cx="1142402" cy="995272"/>
          </a:xfrm>
          <a:prstGeom prst="diagStripe">
            <a:avLst>
              <a:gd name="adj" fmla="val 69861"/>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テキスト ボックス 64"/>
          <p:cNvSpPr txBox="1"/>
          <p:nvPr/>
        </p:nvSpPr>
        <p:spPr>
          <a:xfrm>
            <a:off x="3713965" y="5072909"/>
            <a:ext cx="1210588"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換金用封筒</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675697" y="5334519"/>
            <a:ext cx="1620957"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④封筒用シール</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76" name="テキスト ボックス 75"/>
          <p:cNvSpPr txBox="1"/>
          <p:nvPr/>
        </p:nvSpPr>
        <p:spPr>
          <a:xfrm>
            <a:off x="675697" y="5708191"/>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➄ゆうパック伝票</a:t>
            </a:r>
            <a:endParaRPr kumimoji="1" lang="en-US" altLang="ja-JP" sz="16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573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972051" y="2821854"/>
            <a:ext cx="2638671" cy="738664"/>
          </a:xfrm>
          <a:prstGeom prst="rect">
            <a:avLst/>
          </a:prstGeom>
          <a:noFill/>
        </p:spPr>
        <p:txBody>
          <a:bodyPr wrap="none" rtlCol="0" anchor="ctr">
            <a:spAutoFit/>
          </a:bodyPr>
          <a:lstStyle/>
          <a:p>
            <a:pPr>
              <a:lnSpc>
                <a:spcPct val="200000"/>
              </a:lnSpc>
            </a:pPr>
            <a:r>
              <a:rPr lang="en-US" altLang="ja-JP" sz="2400" b="1" dirty="0" smtClean="0">
                <a:latin typeface="メイリオ" panose="020B0604030504040204" pitchFamily="50" charset="-128"/>
                <a:ea typeface="メイリオ" panose="020B0604030504040204" pitchFamily="50" charset="-128"/>
              </a:rPr>
              <a:t>GOTO</a:t>
            </a:r>
            <a:r>
              <a:rPr lang="ja-JP" altLang="en-US" sz="2400" b="1" dirty="0" smtClean="0">
                <a:latin typeface="メイリオ" panose="020B0604030504040204" pitchFamily="50" charset="-128"/>
                <a:ea typeface="メイリオ" panose="020B0604030504040204" pitchFamily="50" charset="-128"/>
              </a:rPr>
              <a:t>イート東京</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95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4815" y="99753"/>
            <a:ext cx="6640216"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食事券受け取り時の注意点（</a:t>
            </a:r>
            <a:r>
              <a:rPr kumimoji="1" lang="en-US" altLang="ja-JP" b="1" dirty="0" smtClean="0">
                <a:latin typeface="メイリオ" panose="020B0604030504040204" pitchFamily="50" charset="-128"/>
                <a:ea typeface="メイリオ" panose="020B0604030504040204" pitchFamily="50" charset="-128"/>
              </a:rPr>
              <a:t>GOTO</a:t>
            </a:r>
            <a:r>
              <a:rPr kumimoji="1" lang="ja-JP" altLang="en-US" b="1" dirty="0" smtClean="0">
                <a:latin typeface="メイリオ" panose="020B0604030504040204" pitchFamily="50" charset="-128"/>
                <a:ea typeface="メイリオ" panose="020B0604030504040204" pitchFamily="50" charset="-128"/>
              </a:rPr>
              <a:t>イート東京</a:t>
            </a:r>
            <a:r>
              <a:rPr kumimoji="1" lang="en-US" altLang="ja-JP" b="1" dirty="0" smtClean="0">
                <a:latin typeface="メイリオ" panose="020B0604030504040204" pitchFamily="50" charset="-128"/>
                <a:ea typeface="メイリオ" panose="020B0604030504040204" pitchFamily="50" charset="-128"/>
              </a:rPr>
              <a:t>※</a:t>
            </a:r>
            <a:r>
              <a:rPr kumimoji="1" lang="ja-JP" altLang="en-US" b="1" dirty="0" smtClean="0">
                <a:latin typeface="メイリオ" panose="020B0604030504040204" pitchFamily="50" charset="-128"/>
                <a:ea typeface="メイリオ" panose="020B0604030504040204" pitchFamily="50" charset="-128"/>
              </a:rPr>
              <a:t>大阪も共通）</a:t>
            </a:r>
            <a:endParaRPr kumimoji="1" lang="ja-JP" altLang="en-US" b="1" dirty="0">
              <a:latin typeface="メイリオ" panose="020B0604030504040204" pitchFamily="50" charset="-128"/>
              <a:ea typeface="メイリオ" panose="020B0604030504040204" pitchFamily="50" charset="-128"/>
            </a:endParaRPr>
          </a:p>
        </p:txBody>
      </p:sp>
      <p:sp>
        <p:nvSpPr>
          <p:cNvPr id="21" name="角丸四角形 20"/>
          <p:cNvSpPr/>
          <p:nvPr/>
        </p:nvSpPr>
        <p:spPr>
          <a:xfrm>
            <a:off x="676275" y="2934338"/>
            <a:ext cx="5829300" cy="1018537"/>
          </a:xfrm>
          <a:prstGeom prst="roundRect">
            <a:avLst>
              <a:gd name="adj" fmla="val 6790"/>
            </a:avLst>
          </a:prstGeom>
          <a:solidFill>
            <a:srgbClr val="DE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 name="テキスト ボックス 21"/>
          <p:cNvSpPr txBox="1"/>
          <p:nvPr/>
        </p:nvSpPr>
        <p:spPr>
          <a:xfrm>
            <a:off x="597940" y="3123547"/>
            <a:ext cx="5985969" cy="707886"/>
          </a:xfrm>
          <a:prstGeom prst="rect">
            <a:avLst/>
          </a:prstGeom>
          <a:noFill/>
        </p:spPr>
        <p:txBody>
          <a:bodyPr wrap="square" rtlCol="0">
            <a:spAutoFit/>
          </a:bodyPr>
          <a:lstStyle/>
          <a:p>
            <a:pPr lvl="1"/>
            <a:r>
              <a:rPr lang="ja-JP" altLang="en-US" sz="2000" u="sng" dirty="0">
                <a:latin typeface="メイリオ" panose="020B0604030504040204" pitchFamily="50" charset="-128"/>
                <a:ea typeface="メイリオ" panose="020B0604030504040204" pitchFamily="50" charset="-128"/>
              </a:rPr>
              <a:t>自社</a:t>
            </a:r>
            <a:r>
              <a:rPr lang="ja-JP" altLang="en-US" sz="2000" u="sng" dirty="0" smtClean="0">
                <a:latin typeface="メイリオ" panose="020B0604030504040204" pitchFamily="50" charset="-128"/>
                <a:ea typeface="メイリオ" panose="020B0604030504040204" pitchFamily="50" charset="-128"/>
              </a:rPr>
              <a:t>扱い</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a:t>
            </a:r>
            <a:r>
              <a:rPr lang="en-US" altLang="ja-JP" sz="2000" dirty="0" err="1" smtClean="0">
                <a:latin typeface="メイリオ" panose="020B0604030504040204" pitchFamily="50" charset="-128"/>
                <a:ea typeface="メイリオ" panose="020B0604030504040204" pitchFamily="50" charset="-128"/>
              </a:rPr>
              <a:t>GoToEat</a:t>
            </a:r>
            <a:r>
              <a:rPr lang="ja-JP" altLang="en-US" sz="2000" dirty="0" smtClean="0">
                <a:latin typeface="メイリオ" panose="020B0604030504040204" pitchFamily="50" charset="-128"/>
                <a:ea typeface="メイリオ" panose="020B0604030504040204" pitchFamily="50" charset="-128"/>
              </a:rPr>
              <a:t>（金券）</a:t>
            </a:r>
            <a:endParaRPr lang="en-US" altLang="ja-JP" sz="2000" dirty="0" smtClean="0">
              <a:solidFill>
                <a:schemeClr val="bg1">
                  <a:lumMod val="50000"/>
                </a:schemeClr>
              </a:solidFill>
              <a:latin typeface="メイリオ" panose="020B0604030504040204" pitchFamily="50" charset="-128"/>
              <a:ea typeface="メイリオ" panose="020B0604030504040204" pitchFamily="50" charset="-128"/>
            </a:endParaRPr>
          </a:p>
          <a:p>
            <a:pPr lvl="1"/>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a:t>
            </a:r>
            <a:r>
              <a:rPr lang="en-US" altLang="ja-JP" sz="2000" dirty="0" err="1" smtClean="0">
                <a:latin typeface="メイリオ" panose="020B0604030504040204" pitchFamily="50" charset="-128"/>
                <a:ea typeface="メイリオ" panose="020B0604030504040204" pitchFamily="50" charset="-128"/>
              </a:rPr>
              <a:t>GoToEat</a:t>
            </a:r>
            <a:r>
              <a:rPr lang="ja-JP" altLang="en-US" sz="2000" dirty="0" smtClean="0">
                <a:latin typeface="メイリオ" panose="020B0604030504040204" pitchFamily="50" charset="-128"/>
                <a:ea typeface="メイリオ" panose="020B0604030504040204" pitchFamily="50" charset="-128"/>
              </a:rPr>
              <a:t>（電子クーポン）</a:t>
            </a:r>
            <a:endParaRPr lang="en-US" altLang="ja-JP" sz="20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29253" y="3926811"/>
            <a:ext cx="5289338" cy="276999"/>
          </a:xfrm>
          <a:prstGeom prst="rect">
            <a:avLst/>
          </a:prstGeom>
          <a:noFill/>
        </p:spPr>
        <p:txBody>
          <a:bodyPr wrap="square" rtlCol="0">
            <a:spAutoFit/>
          </a:bodyPr>
          <a:lstStyle/>
          <a:p>
            <a:pPr lvl="1"/>
            <a:r>
              <a:rPr lang="en-US" altLang="ja-JP" sz="1200" dirty="0">
                <a:latin typeface="メイリオ" panose="020B0604030504040204" pitchFamily="50" charset="-128"/>
                <a:ea typeface="メイリオ" panose="020B0604030504040204" pitchFamily="50" charset="-128"/>
              </a:rPr>
              <a:t>※CS</a:t>
            </a:r>
            <a:r>
              <a:rPr lang="ja-JP" altLang="en-US" sz="1200" dirty="0">
                <a:latin typeface="メイリオ" panose="020B0604030504040204" pitchFamily="50" charset="-128"/>
                <a:ea typeface="メイリオ" panose="020B0604030504040204" pitchFamily="50" charset="-128"/>
              </a:rPr>
              <a:t>社へ金券を送って換金する場合</a:t>
            </a:r>
          </a:p>
        </p:txBody>
      </p:sp>
      <p:sp>
        <p:nvSpPr>
          <p:cNvPr id="20" name="テキスト ボックス 19"/>
          <p:cNvSpPr txBox="1"/>
          <p:nvPr/>
        </p:nvSpPr>
        <p:spPr>
          <a:xfrm>
            <a:off x="1778807" y="1209747"/>
            <a:ext cx="8079567" cy="400110"/>
          </a:xfrm>
          <a:prstGeom prst="rect">
            <a:avLst/>
          </a:prstGeom>
          <a:noFill/>
        </p:spPr>
        <p:txBody>
          <a:bodyPr wrap="square" rtlCol="0">
            <a:spAutoFit/>
          </a:bodyPr>
          <a:lstStyle/>
          <a:p>
            <a:r>
              <a:rPr lang="ja-JP" altLang="en-US" sz="2000" b="1" dirty="0" smtClean="0">
                <a:latin typeface="メイリオ" panose="020B0604030504040204" pitchFamily="50" charset="-128"/>
                <a:ea typeface="メイリオ" panose="020B0604030504040204" pitchFamily="50" charset="-128"/>
              </a:rPr>
              <a:t>各該当のレジキーで</a:t>
            </a:r>
            <a:r>
              <a:rPr lang="ja-JP" altLang="en-US" sz="2000" b="1" u="sng" dirty="0" smtClean="0">
                <a:solidFill>
                  <a:srgbClr val="FF0000"/>
                </a:solidFill>
                <a:latin typeface="メイリオ" panose="020B0604030504040204" pitchFamily="50" charset="-128"/>
                <a:ea typeface="メイリオ" panose="020B0604030504040204" pitchFamily="50" charset="-128"/>
              </a:rPr>
              <a:t>ご利用額ではなく、券面額を登録</a:t>
            </a:r>
            <a:r>
              <a:rPr lang="ja-JP" altLang="en-US" sz="2000" b="1" dirty="0" smtClean="0">
                <a:latin typeface="メイリオ" panose="020B0604030504040204" pitchFamily="50" charset="-128"/>
                <a:ea typeface="メイリオ" panose="020B0604030504040204" pitchFamily="50" charset="-128"/>
              </a:rPr>
              <a:t>してください。</a:t>
            </a:r>
            <a:endParaRPr lang="en-US" altLang="ja-JP" sz="2000" b="1" dirty="0" smtClean="0">
              <a:latin typeface="メイリオ" panose="020B0604030504040204" pitchFamily="50" charset="-128"/>
              <a:ea typeface="メイリオ" panose="020B0604030504040204" pitchFamily="50" charset="-128"/>
            </a:endParaRPr>
          </a:p>
        </p:txBody>
      </p:sp>
      <p:sp>
        <p:nvSpPr>
          <p:cNvPr id="24" name="角丸四角形 23"/>
          <p:cNvSpPr/>
          <p:nvPr/>
        </p:nvSpPr>
        <p:spPr>
          <a:xfrm>
            <a:off x="6840946" y="2934338"/>
            <a:ext cx="4921745" cy="1018537"/>
          </a:xfrm>
          <a:prstGeom prst="roundRect">
            <a:avLst>
              <a:gd name="adj" fmla="val 6790"/>
            </a:avLst>
          </a:prstGeom>
          <a:solidFill>
            <a:srgbClr val="D8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テキスト ボックス 24"/>
          <p:cNvSpPr txBox="1"/>
          <p:nvPr/>
        </p:nvSpPr>
        <p:spPr>
          <a:xfrm>
            <a:off x="6505575" y="3109518"/>
            <a:ext cx="5440793" cy="400110"/>
          </a:xfrm>
          <a:prstGeom prst="rect">
            <a:avLst/>
          </a:prstGeom>
          <a:noFill/>
        </p:spPr>
        <p:txBody>
          <a:bodyPr wrap="square" rtlCol="0">
            <a:spAutoFit/>
          </a:bodyPr>
          <a:lstStyle/>
          <a:p>
            <a:pPr algn="ctr"/>
            <a:r>
              <a:rPr lang="ja-JP" altLang="en-US" sz="2000" dirty="0" smtClean="0">
                <a:latin typeface="メイリオ" panose="020B0604030504040204" pitchFamily="50" charset="-128"/>
                <a:ea typeface="メイリオ" panose="020B0604030504040204" pitchFamily="50" charset="-128"/>
              </a:rPr>
              <a:t>　</a:t>
            </a:r>
            <a:r>
              <a:rPr lang="en-US" altLang="ja-JP" sz="2000" u="sng" dirty="0" smtClean="0">
                <a:latin typeface="メイリオ" panose="020B0604030504040204" pitchFamily="50" charset="-128"/>
                <a:ea typeface="メイリオ" panose="020B0604030504040204" pitchFamily="50" charset="-128"/>
              </a:rPr>
              <a:t>DV</a:t>
            </a:r>
            <a:r>
              <a:rPr lang="ja-JP" altLang="en-US" sz="2000" u="sng" dirty="0" smtClean="0">
                <a:latin typeface="メイリオ" panose="020B0604030504040204" pitchFamily="50" charset="-128"/>
                <a:ea typeface="メイリオ" panose="020B0604030504040204" pitchFamily="50" charset="-128"/>
              </a:rPr>
              <a:t>扱い</a:t>
            </a:r>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釣無クーポン」</a:t>
            </a:r>
            <a:r>
              <a:rPr lang="ja-JP" altLang="en-US" sz="2000" dirty="0">
                <a:solidFill>
                  <a:schemeClr val="bg1">
                    <a:lumMod val="50000"/>
                  </a:schemeClr>
                </a:solidFill>
                <a:latin typeface="メイリオ" panose="020B0604030504040204" pitchFamily="50" charset="-128"/>
                <a:ea typeface="メイリオ" panose="020B0604030504040204" pitchFamily="50" charset="-128"/>
              </a:rPr>
              <a:t>で</a:t>
            </a:r>
            <a:r>
              <a:rPr lang="ja-JP" altLang="en-US" sz="2000" dirty="0" smtClean="0">
                <a:solidFill>
                  <a:schemeClr val="bg1">
                    <a:lumMod val="50000"/>
                  </a:schemeClr>
                </a:solidFill>
                <a:latin typeface="メイリオ" panose="020B0604030504040204" pitchFamily="50" charset="-128"/>
                <a:ea typeface="メイリオ" panose="020B0604030504040204" pitchFamily="50" charset="-128"/>
              </a:rPr>
              <a:t>登録</a:t>
            </a:r>
            <a:endParaRPr lang="en-US" altLang="ja-JP" sz="2000" dirty="0" smtClean="0">
              <a:solidFill>
                <a:schemeClr val="bg1">
                  <a:lumMod val="50000"/>
                </a:schemeClr>
              </a:solidFill>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419849" y="3952875"/>
            <a:ext cx="4905375" cy="276999"/>
          </a:xfrm>
          <a:prstGeom prst="rect">
            <a:avLst/>
          </a:prstGeom>
          <a:noFill/>
        </p:spPr>
        <p:txBody>
          <a:bodyPr wrap="square" rtlCol="0">
            <a:spAutoFit/>
          </a:bodyPr>
          <a:lstStyle/>
          <a:p>
            <a:pPr lvl="1"/>
            <a:r>
              <a:rPr lang="en-US" altLang="ja-JP" sz="1200" dirty="0">
                <a:latin typeface="メイリオ" panose="020B0604030504040204" pitchFamily="50" charset="-128"/>
                <a:ea typeface="メイリオ" panose="020B0604030504040204" pitchFamily="50" charset="-128"/>
              </a:rPr>
              <a:t>※DV</a:t>
            </a:r>
            <a:r>
              <a:rPr lang="ja-JP" altLang="en-US" sz="1200" dirty="0">
                <a:latin typeface="メイリオ" panose="020B0604030504040204" pitchFamily="50" charset="-128"/>
                <a:ea typeface="メイリオ" panose="020B0604030504040204" pitchFamily="50" charset="-128"/>
              </a:rPr>
              <a:t>へ金券を預けて換金する場合</a:t>
            </a:r>
          </a:p>
        </p:txBody>
      </p:sp>
      <p:sp>
        <p:nvSpPr>
          <p:cNvPr id="3" name="テキスト ボックス 2"/>
          <p:cNvSpPr txBox="1"/>
          <p:nvPr/>
        </p:nvSpPr>
        <p:spPr>
          <a:xfrm>
            <a:off x="676275" y="2175021"/>
            <a:ext cx="3076576"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rPr>
              <a:t>▼登録レジキー</a:t>
            </a:r>
            <a:r>
              <a:rPr lang="ja-JP" altLang="en-US" b="1" dirty="0">
                <a:latin typeface="メイリオ" panose="020B0604030504040204" pitchFamily="50" charset="-128"/>
                <a:ea typeface="メイリオ" panose="020B0604030504040204" pitchFamily="50" charset="-128"/>
              </a:rPr>
              <a:t>に</a:t>
            </a:r>
            <a:r>
              <a:rPr lang="ja-JP" altLang="en-US" b="1" dirty="0" smtClean="0">
                <a:latin typeface="メイリオ" panose="020B0604030504040204" pitchFamily="50" charset="-128"/>
                <a:ea typeface="メイリオ" panose="020B0604030504040204" pitchFamily="50" charset="-128"/>
              </a:rPr>
              <a:t>ついて</a:t>
            </a:r>
            <a:endParaRPr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8015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20539" b="5661"/>
          <a:stretch/>
        </p:blipFill>
        <p:spPr>
          <a:xfrm>
            <a:off x="2047808" y="469085"/>
            <a:ext cx="9968661" cy="5250838"/>
          </a:xfrm>
          <a:prstGeom prst="rect">
            <a:avLst/>
          </a:prstGeom>
        </p:spPr>
      </p:pic>
      <p:sp>
        <p:nvSpPr>
          <p:cNvPr id="6" name="テキスト ボックス 5"/>
          <p:cNvSpPr txBox="1"/>
          <p:nvPr/>
        </p:nvSpPr>
        <p:spPr>
          <a:xfrm>
            <a:off x="74815" y="99753"/>
            <a:ext cx="6640216"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デジタル食事券利用時のオペレーション（</a:t>
            </a:r>
            <a:r>
              <a:rPr kumimoji="1" lang="en-US" altLang="ja-JP" b="1" dirty="0" smtClean="0">
                <a:latin typeface="メイリオ" panose="020B0604030504040204" pitchFamily="50" charset="-128"/>
                <a:ea typeface="メイリオ" panose="020B0604030504040204" pitchFamily="50" charset="-128"/>
              </a:rPr>
              <a:t>GOTO</a:t>
            </a:r>
            <a:r>
              <a:rPr kumimoji="1" lang="ja-JP" altLang="en-US" b="1" dirty="0" smtClean="0">
                <a:latin typeface="メイリオ" panose="020B0604030504040204" pitchFamily="50" charset="-128"/>
                <a:ea typeface="メイリオ" panose="020B0604030504040204" pitchFamily="50" charset="-128"/>
              </a:rPr>
              <a:t>イート東京）</a:t>
            </a:r>
            <a:endParaRPr kumimoji="1" lang="ja-JP" altLang="en-US" b="1" dirty="0">
              <a:latin typeface="メイリオ" panose="020B0604030504040204" pitchFamily="50" charset="-128"/>
              <a:ea typeface="メイリオ" panose="020B0604030504040204" pitchFamily="50" charset="-128"/>
            </a:endParaRPr>
          </a:p>
        </p:txBody>
      </p:sp>
      <p:sp>
        <p:nvSpPr>
          <p:cNvPr id="8" name="角丸四角形吹き出し 7"/>
          <p:cNvSpPr/>
          <p:nvPr/>
        </p:nvSpPr>
        <p:spPr>
          <a:xfrm>
            <a:off x="3800475" y="5965702"/>
            <a:ext cx="3114675" cy="777998"/>
          </a:xfrm>
          <a:prstGeom prst="wedgeRoundRectCallout">
            <a:avLst>
              <a:gd name="adj1" fmla="val 4983"/>
              <a:gd name="adj2" fmla="val -154177"/>
              <a:gd name="adj3" fmla="val 16667"/>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rgbClr val="FF0000"/>
                </a:solidFill>
                <a:latin typeface="メイリオ" panose="020B0604030504040204" pitchFamily="50" charset="-128"/>
                <a:ea typeface="メイリオ" panose="020B0604030504040204" pitchFamily="50" charset="-128"/>
              </a:rPr>
              <a:t>正しく、自店舗の</a:t>
            </a:r>
            <a:r>
              <a:rPr lang="en-US" altLang="ja-JP" sz="1050" dirty="0">
                <a:solidFill>
                  <a:srgbClr val="FF0000"/>
                </a:solidFill>
                <a:latin typeface="メイリオ" panose="020B0604030504040204" pitchFamily="50" charset="-128"/>
                <a:ea typeface="メイリオ" panose="020B0604030504040204" pitchFamily="50" charset="-128"/>
              </a:rPr>
              <a:t>7</a:t>
            </a:r>
            <a:r>
              <a:rPr lang="ja-JP" altLang="en-US" sz="1050" dirty="0">
                <a:solidFill>
                  <a:srgbClr val="FF0000"/>
                </a:solidFill>
                <a:latin typeface="メイリオ" panose="020B0604030504040204" pitchFamily="50" charset="-128"/>
                <a:ea typeface="メイリオ" panose="020B0604030504040204" pitchFamily="50" charset="-128"/>
              </a:rPr>
              <a:t>桁の番号を入力していただく必要が</a:t>
            </a:r>
            <a:r>
              <a:rPr lang="ja-JP" altLang="en-US" sz="1050" dirty="0" smtClean="0">
                <a:solidFill>
                  <a:srgbClr val="FF0000"/>
                </a:solidFill>
                <a:latin typeface="メイリオ" panose="020B0604030504040204" pitchFamily="50" charset="-128"/>
                <a:ea typeface="メイリオ" panose="020B0604030504040204" pitchFamily="50" charset="-128"/>
              </a:rPr>
              <a:t>あります。</a:t>
            </a:r>
            <a:endParaRPr lang="en-US" altLang="ja-JP" sz="1050" dirty="0" smtClean="0">
              <a:solidFill>
                <a:srgbClr val="FF0000"/>
              </a:solidFill>
              <a:latin typeface="メイリオ" panose="020B0604030504040204" pitchFamily="50" charset="-128"/>
              <a:ea typeface="メイリオ" panose="020B0604030504040204" pitchFamily="50" charset="-128"/>
            </a:endParaRPr>
          </a:p>
          <a:p>
            <a:r>
              <a:rPr lang="ja-JP" altLang="en-US" sz="1050" u="sng" dirty="0" smtClean="0">
                <a:solidFill>
                  <a:srgbClr val="FF0000"/>
                </a:solidFill>
                <a:latin typeface="メイリオ" panose="020B0604030504040204" pitchFamily="50" charset="-128"/>
                <a:ea typeface="メイリオ" panose="020B0604030504040204" pitchFamily="50" charset="-128"/>
              </a:rPr>
              <a:t>番号が不明な店舗はマーケ部へお問い合わせください。</a:t>
            </a:r>
            <a:endParaRPr lang="ja-JP" altLang="en-US" sz="1050" u="sng" dirty="0">
              <a:solidFill>
                <a:srgbClr val="FF0000"/>
              </a:solidFill>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4711404" y="5414773"/>
            <a:ext cx="935019" cy="707886"/>
            <a:chOff x="6952229" y="3006693"/>
            <a:chExt cx="1028183" cy="737334"/>
          </a:xfrm>
        </p:grpSpPr>
        <p:sp>
          <p:nvSpPr>
            <p:cNvPr id="4" name="テキスト ボックス 3"/>
            <p:cNvSpPr txBox="1"/>
            <p:nvPr/>
          </p:nvSpPr>
          <p:spPr>
            <a:xfrm>
              <a:off x="6952229" y="3006693"/>
              <a:ext cx="767137" cy="737334"/>
            </a:xfrm>
            <a:prstGeom prst="rect">
              <a:avLst/>
            </a:prstGeom>
            <a:noFill/>
          </p:spPr>
          <p:txBody>
            <a:bodyPr wrap="none" rtlCol="0">
              <a:spAutoFit/>
            </a:bodyPr>
            <a:lstStyle/>
            <a:p>
              <a:r>
                <a:rPr kumimoji="1" lang="ja-JP" altLang="en-US" sz="4000" dirty="0" smtClean="0">
                  <a:solidFill>
                    <a:srgbClr val="FFC000"/>
                  </a:solidFill>
                </a:rPr>
                <a:t>★</a:t>
              </a:r>
              <a:endParaRPr kumimoji="1" lang="ja-JP" altLang="en-US" sz="4000" dirty="0">
                <a:solidFill>
                  <a:srgbClr val="FFC000"/>
                </a:solidFill>
              </a:endParaRPr>
            </a:p>
          </p:txBody>
        </p:sp>
        <p:sp>
          <p:nvSpPr>
            <p:cNvPr id="5" name="テキスト ボックス 4"/>
            <p:cNvSpPr txBox="1"/>
            <p:nvPr/>
          </p:nvSpPr>
          <p:spPr>
            <a:xfrm>
              <a:off x="7185071" y="3262695"/>
              <a:ext cx="795341" cy="320580"/>
            </a:xfrm>
            <a:prstGeom prst="rect">
              <a:avLst/>
            </a:prstGeom>
            <a:noFill/>
          </p:spPr>
          <p:txBody>
            <a:bodyPr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超重要</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grpSp>
      <p:sp>
        <p:nvSpPr>
          <p:cNvPr id="9" name="角丸四角形吹き出し 8"/>
          <p:cNvSpPr/>
          <p:nvPr/>
        </p:nvSpPr>
        <p:spPr>
          <a:xfrm>
            <a:off x="7305675" y="5965702"/>
            <a:ext cx="2273071" cy="777998"/>
          </a:xfrm>
          <a:prstGeom prst="wedgeRoundRectCallout">
            <a:avLst>
              <a:gd name="adj1" fmla="val 4983"/>
              <a:gd name="adj2" fmla="val -154177"/>
              <a:gd name="adj3" fmla="val 16667"/>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rgbClr val="FF0000"/>
                </a:solidFill>
                <a:latin typeface="メイリオ" panose="020B0604030504040204" pitchFamily="50" charset="-128"/>
                <a:ea typeface="メイリオ" panose="020B0604030504040204" pitchFamily="50" charset="-128"/>
              </a:rPr>
              <a:t>正しく</a:t>
            </a:r>
            <a:r>
              <a:rPr lang="ja-JP" altLang="en-US" sz="1050" dirty="0" smtClean="0">
                <a:solidFill>
                  <a:srgbClr val="FF0000"/>
                </a:solidFill>
                <a:latin typeface="メイリオ" panose="020B0604030504040204" pitchFamily="50" charset="-128"/>
                <a:ea typeface="メイリオ" panose="020B0604030504040204" pitchFamily="50" charset="-128"/>
              </a:rPr>
              <a:t>、枚数を入力していただく必要があります。</a:t>
            </a:r>
            <a:endParaRPr lang="ja-JP" altLang="en-US" sz="1050" dirty="0">
              <a:solidFill>
                <a:srgbClr val="FF0000"/>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7428917" y="5414773"/>
            <a:ext cx="935019" cy="707886"/>
            <a:chOff x="6952229" y="3006693"/>
            <a:chExt cx="1028183" cy="737334"/>
          </a:xfrm>
        </p:grpSpPr>
        <p:sp>
          <p:nvSpPr>
            <p:cNvPr id="11" name="テキスト ボックス 10"/>
            <p:cNvSpPr txBox="1"/>
            <p:nvPr/>
          </p:nvSpPr>
          <p:spPr>
            <a:xfrm>
              <a:off x="6952229" y="3006693"/>
              <a:ext cx="767137" cy="737334"/>
            </a:xfrm>
            <a:prstGeom prst="rect">
              <a:avLst/>
            </a:prstGeom>
            <a:noFill/>
          </p:spPr>
          <p:txBody>
            <a:bodyPr wrap="none" rtlCol="0">
              <a:spAutoFit/>
            </a:bodyPr>
            <a:lstStyle/>
            <a:p>
              <a:r>
                <a:rPr kumimoji="1" lang="ja-JP" altLang="en-US" sz="4000" dirty="0" smtClean="0">
                  <a:solidFill>
                    <a:srgbClr val="FFC000"/>
                  </a:solidFill>
                </a:rPr>
                <a:t>★</a:t>
              </a:r>
              <a:endParaRPr kumimoji="1" lang="ja-JP" altLang="en-US" sz="4000" dirty="0">
                <a:solidFill>
                  <a:srgbClr val="FFC000"/>
                </a:solidFill>
              </a:endParaRPr>
            </a:p>
          </p:txBody>
        </p:sp>
        <p:sp>
          <p:nvSpPr>
            <p:cNvPr id="12" name="テキスト ボックス 11"/>
            <p:cNvSpPr txBox="1"/>
            <p:nvPr/>
          </p:nvSpPr>
          <p:spPr>
            <a:xfrm>
              <a:off x="7185071" y="3262695"/>
              <a:ext cx="795341" cy="320580"/>
            </a:xfrm>
            <a:prstGeom prst="rect">
              <a:avLst/>
            </a:prstGeom>
            <a:noFill/>
          </p:spPr>
          <p:txBody>
            <a:bodyPr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超重要</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grpSp>
      <p:sp>
        <p:nvSpPr>
          <p:cNvPr id="13" name="角丸四角形吹き出し 12"/>
          <p:cNvSpPr/>
          <p:nvPr/>
        </p:nvSpPr>
        <p:spPr>
          <a:xfrm>
            <a:off x="9764592" y="5965702"/>
            <a:ext cx="2273071" cy="777998"/>
          </a:xfrm>
          <a:prstGeom prst="wedgeRoundRectCallout">
            <a:avLst>
              <a:gd name="adj1" fmla="val 4983"/>
              <a:gd name="adj2" fmla="val -154177"/>
              <a:gd name="adj3" fmla="val 16667"/>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rgbClr val="FF0000"/>
                </a:solidFill>
                <a:latin typeface="メイリオ" panose="020B0604030504040204" pitchFamily="50" charset="-128"/>
                <a:ea typeface="メイリオ" panose="020B0604030504040204" pitchFamily="50" charset="-128"/>
              </a:rPr>
              <a:t>利用完了の表示を必ず目視してください。</a:t>
            </a:r>
            <a:endParaRPr lang="ja-JP" altLang="en-US" sz="1050" dirty="0">
              <a:solidFill>
                <a:srgbClr val="FF0000"/>
              </a:solidFill>
              <a:latin typeface="メイリオ" panose="020B0604030504040204" pitchFamily="50" charset="-128"/>
              <a:ea typeface="メイリオ" panose="020B0604030504040204" pitchFamily="50" charset="-128"/>
            </a:endParaRPr>
          </a:p>
        </p:txBody>
      </p:sp>
      <p:grpSp>
        <p:nvGrpSpPr>
          <p:cNvPr id="14" name="グループ化 13"/>
          <p:cNvGrpSpPr/>
          <p:nvPr/>
        </p:nvGrpSpPr>
        <p:grpSpPr>
          <a:xfrm>
            <a:off x="9887834" y="5414773"/>
            <a:ext cx="935019" cy="707886"/>
            <a:chOff x="6952229" y="3006693"/>
            <a:chExt cx="1028183" cy="737334"/>
          </a:xfrm>
        </p:grpSpPr>
        <p:sp>
          <p:nvSpPr>
            <p:cNvPr id="15" name="テキスト ボックス 14"/>
            <p:cNvSpPr txBox="1"/>
            <p:nvPr/>
          </p:nvSpPr>
          <p:spPr>
            <a:xfrm>
              <a:off x="6952229" y="3006693"/>
              <a:ext cx="767137" cy="737334"/>
            </a:xfrm>
            <a:prstGeom prst="rect">
              <a:avLst/>
            </a:prstGeom>
            <a:noFill/>
          </p:spPr>
          <p:txBody>
            <a:bodyPr wrap="none" rtlCol="0">
              <a:spAutoFit/>
            </a:bodyPr>
            <a:lstStyle/>
            <a:p>
              <a:r>
                <a:rPr kumimoji="1" lang="ja-JP" altLang="en-US" sz="4000" dirty="0" smtClean="0">
                  <a:solidFill>
                    <a:srgbClr val="FFC000"/>
                  </a:solidFill>
                </a:rPr>
                <a:t>★</a:t>
              </a:r>
              <a:endParaRPr kumimoji="1" lang="ja-JP" altLang="en-US" sz="4000" dirty="0">
                <a:solidFill>
                  <a:srgbClr val="FFC000"/>
                </a:solidFill>
              </a:endParaRPr>
            </a:p>
          </p:txBody>
        </p:sp>
        <p:sp>
          <p:nvSpPr>
            <p:cNvPr id="16" name="テキスト ボックス 15"/>
            <p:cNvSpPr txBox="1"/>
            <p:nvPr/>
          </p:nvSpPr>
          <p:spPr>
            <a:xfrm>
              <a:off x="7185071" y="3262695"/>
              <a:ext cx="795341" cy="320580"/>
            </a:xfrm>
            <a:prstGeom prst="rect">
              <a:avLst/>
            </a:prstGeom>
            <a:noFill/>
          </p:spPr>
          <p:txBody>
            <a:bodyPr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超重要</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grpSp>
      <p:sp>
        <p:nvSpPr>
          <p:cNvPr id="18" name="テキスト ボックス 17"/>
          <p:cNvSpPr txBox="1"/>
          <p:nvPr/>
        </p:nvSpPr>
        <p:spPr>
          <a:xfrm>
            <a:off x="74815" y="5002308"/>
            <a:ext cx="2098152" cy="461665"/>
          </a:xfrm>
          <a:prstGeom prst="rect">
            <a:avLst/>
          </a:prstGeom>
          <a:noFill/>
        </p:spPr>
        <p:txBody>
          <a:bodyPr wrap="square" rtlCol="0">
            <a:spAutoFit/>
          </a:bodyPr>
          <a:lstStyle/>
          <a:p>
            <a:r>
              <a:rPr kumimoji="1" lang="ja-JP" altLang="en-US" sz="1200" dirty="0" smtClean="0"/>
              <a:t>お客さまが店頭ツールの</a:t>
            </a:r>
            <a:r>
              <a:rPr kumimoji="1" lang="en-US" altLang="ja-JP" sz="1200" dirty="0" smtClean="0"/>
              <a:t>QR</a:t>
            </a:r>
            <a:r>
              <a:rPr kumimoji="1" lang="ja-JP" altLang="en-US" sz="1200" dirty="0" smtClean="0"/>
              <a:t>コードをスマホで読み取る。</a:t>
            </a:r>
            <a:endParaRPr kumimoji="1" lang="ja-JP" altLang="en-US" sz="1200" dirty="0"/>
          </a:p>
        </p:txBody>
      </p:sp>
      <p:pic>
        <p:nvPicPr>
          <p:cNvPr id="19" name="図 18"/>
          <p:cNvPicPr>
            <a:picLocks noChangeAspect="1"/>
          </p:cNvPicPr>
          <p:nvPr/>
        </p:nvPicPr>
        <p:blipFill>
          <a:blip r:embed="rId3"/>
          <a:stretch>
            <a:fillRect/>
          </a:stretch>
        </p:blipFill>
        <p:spPr>
          <a:xfrm>
            <a:off x="74815" y="1090243"/>
            <a:ext cx="2098152" cy="2978389"/>
          </a:xfrm>
          <a:prstGeom prst="rect">
            <a:avLst/>
          </a:prstGeom>
        </p:spPr>
      </p:pic>
      <p:sp>
        <p:nvSpPr>
          <p:cNvPr id="20" name="右矢印 19"/>
          <p:cNvSpPr/>
          <p:nvPr/>
        </p:nvSpPr>
        <p:spPr>
          <a:xfrm>
            <a:off x="209550" y="4689790"/>
            <a:ext cx="1838258" cy="210983"/>
          </a:xfrm>
          <a:prstGeom prst="rightArrow">
            <a:avLst>
              <a:gd name="adj1" fmla="val 10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bg1"/>
                </a:solidFill>
                <a:latin typeface="メイリオ" panose="020B0604030504040204" pitchFamily="50" charset="-128"/>
                <a:ea typeface="メイリオ" panose="020B0604030504040204" pitchFamily="50" charset="-128"/>
              </a:rPr>
              <a:t>STEP0</a:t>
            </a:r>
            <a:endParaRPr kumimoji="1" lang="ja-JP" altLang="en-US" sz="1100" dirty="0">
              <a:solidFill>
                <a:schemeClr val="bg1"/>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1124" y="5872323"/>
            <a:ext cx="2702642" cy="553998"/>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店頭ツールは下記</a:t>
            </a:r>
            <a:r>
              <a:rPr kumimoji="1" lang="en-US" altLang="ja-JP" sz="1200" dirty="0" smtClean="0">
                <a:latin typeface="メイリオ" panose="020B0604030504040204" pitchFamily="50" charset="-128"/>
                <a:ea typeface="メイリオ" panose="020B0604030504040204" pitchFamily="50" charset="-128"/>
              </a:rPr>
              <a:t>URL</a:t>
            </a:r>
            <a:r>
              <a:rPr kumimoji="1" lang="ja-JP" altLang="en-US" sz="1200" dirty="0" smtClean="0">
                <a:latin typeface="メイリオ" panose="020B0604030504040204" pitchFamily="50" charset="-128"/>
                <a:ea typeface="メイリオ" panose="020B0604030504040204" pitchFamily="50" charset="-128"/>
              </a:rPr>
              <a:t>から</a:t>
            </a:r>
            <a:r>
              <a:rPr kumimoji="1" lang="en-US" altLang="ja-JP" sz="1200" dirty="0" smtClean="0">
                <a:latin typeface="メイリオ" panose="020B0604030504040204" pitchFamily="50" charset="-128"/>
                <a:ea typeface="メイリオ" panose="020B0604030504040204" pitchFamily="50" charset="-128"/>
              </a:rPr>
              <a:t>DL</a:t>
            </a:r>
            <a:r>
              <a:rPr kumimoji="1" lang="ja-JP" altLang="en-US" sz="1200" dirty="0" smtClean="0">
                <a:latin typeface="メイリオ" panose="020B0604030504040204" pitchFamily="50" charset="-128"/>
                <a:ea typeface="メイリオ" panose="020B0604030504040204" pitchFamily="50" charset="-128"/>
              </a:rPr>
              <a:t>可</a:t>
            </a:r>
            <a:endParaRPr kumimoji="1" lang="en-US" altLang="ja-JP" sz="1200" dirty="0" smtClean="0">
              <a:latin typeface="メイリオ" panose="020B0604030504040204" pitchFamily="50" charset="-128"/>
              <a:ea typeface="メイリオ" panose="020B0604030504040204" pitchFamily="50" charset="-128"/>
            </a:endParaRPr>
          </a:p>
          <a:p>
            <a:r>
              <a:rPr lang="en-US" altLang="ja-JP" sz="900" u="sng" dirty="0">
                <a:solidFill>
                  <a:schemeClr val="accent1">
                    <a:lumMod val="50000"/>
                  </a:schemeClr>
                </a:solidFill>
                <a:latin typeface="メイリオ" panose="020B0604030504040204" pitchFamily="50" charset="-128"/>
                <a:ea typeface="メイリオ" panose="020B0604030504040204" pitchFamily="50" charset="-128"/>
              </a:rPr>
              <a:t>https://c-r.gnst.jp/plan/campaign/gotoeat-tokyo/digital_ticket_guide.pdf</a:t>
            </a:r>
            <a:endParaRPr kumimoji="1" lang="ja-JP" altLang="en-US" sz="900" u="sng" dirty="0">
              <a:solidFill>
                <a:schemeClr val="accent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768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416531" y="897775"/>
            <a:ext cx="4721627" cy="4738254"/>
          </a:xfrm>
          <a:prstGeom prst="roundRect">
            <a:avLst>
              <a:gd name="adj" fmla="val 12944"/>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103739" y="4646815"/>
            <a:ext cx="1210588" cy="800219"/>
          </a:xfrm>
          <a:prstGeom prst="rect">
            <a:avLst/>
          </a:prstGeom>
          <a:noFill/>
        </p:spPr>
        <p:txBody>
          <a:bodyPr wrap="none" rtlCol="0">
            <a:spAutoFit/>
          </a:bodyPr>
          <a:lstStyle/>
          <a:p>
            <a:pPr>
              <a:lnSpc>
                <a:spcPct val="150000"/>
              </a:lnSpc>
            </a:pPr>
            <a:r>
              <a:rPr kumimoji="1" lang="ja-JP" altLang="en-US" sz="1600" dirty="0" smtClean="0">
                <a:latin typeface="メイリオ" panose="020B0604030504040204" pitchFamily="50" charset="-128"/>
                <a:ea typeface="メイリオ" panose="020B0604030504040204" pitchFamily="50" charset="-128"/>
              </a:rPr>
              <a:t>店舗名</a:t>
            </a:r>
            <a:endParaRPr kumimoji="1" lang="en-US" altLang="ja-JP" sz="16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smtClean="0">
                <a:latin typeface="メイリオ" panose="020B0604030504040204" pitchFamily="50" charset="-128"/>
                <a:ea typeface="メイリオ" panose="020B0604030504040204" pitchFamily="50" charset="-128"/>
              </a:rPr>
              <a:t>店舗コード</a:t>
            </a:r>
            <a:endParaRPr kumimoji="1" lang="ja-JP" altLang="en-US" sz="16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4546897" y="2059973"/>
            <a:ext cx="2439732" cy="2418013"/>
          </a:xfrm>
          <a:prstGeom prst="rect">
            <a:avLst/>
          </a:prstGeom>
        </p:spPr>
      </p:pic>
      <p:sp>
        <p:nvSpPr>
          <p:cNvPr id="4" name="テキスト ボックス 3"/>
          <p:cNvSpPr txBox="1"/>
          <p:nvPr/>
        </p:nvSpPr>
        <p:spPr>
          <a:xfrm>
            <a:off x="5119402" y="4611504"/>
            <a:ext cx="389850" cy="800219"/>
          </a:xfrm>
          <a:prstGeom prst="rect">
            <a:avLst/>
          </a:prstGeom>
          <a:noFill/>
        </p:spPr>
        <p:txBody>
          <a:bodyPr wrap="none" rtlCol="0">
            <a:spAutoFit/>
          </a:bodyPr>
          <a:lstStyle/>
          <a:p>
            <a:pPr>
              <a:lnSpc>
                <a:spcPct val="150000"/>
              </a:lnSpc>
            </a:pPr>
            <a:r>
              <a:rPr kumimoji="1" lang="ja-JP" altLang="en-US" sz="1600" dirty="0" smtClean="0">
                <a:latin typeface="メイリオ" panose="020B0604030504040204" pitchFamily="50" charset="-128"/>
                <a:ea typeface="メイリオ" panose="020B0604030504040204" pitchFamily="50" charset="-128"/>
              </a:rPr>
              <a:t>：</a:t>
            </a:r>
            <a:endParaRPr kumimoji="1" lang="en-US" altLang="ja-JP" sz="1600" dirty="0" smtClean="0">
              <a:latin typeface="メイリオ" panose="020B0604030504040204" pitchFamily="50" charset="-128"/>
              <a:ea typeface="メイリオ" panose="020B0604030504040204" pitchFamily="50" charset="-128"/>
            </a:endParaRPr>
          </a:p>
          <a:p>
            <a:pPr>
              <a:lnSpc>
                <a:spcPct val="150000"/>
              </a:lnSpc>
            </a:pPr>
            <a:r>
              <a:rPr lang="ja-JP" altLang="en-US"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cxnSp>
        <p:nvCxnSpPr>
          <p:cNvPr id="10" name="直線コネクタ 9"/>
          <p:cNvCxnSpPr/>
          <p:nvPr/>
        </p:nvCxnSpPr>
        <p:spPr>
          <a:xfrm>
            <a:off x="4103739" y="5075777"/>
            <a:ext cx="344421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103739" y="5471423"/>
            <a:ext cx="344421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748802" y="1191487"/>
            <a:ext cx="3968587" cy="677108"/>
          </a:xfrm>
          <a:prstGeom prst="rect">
            <a:avLst/>
          </a:prstGeom>
          <a:noFill/>
        </p:spPr>
        <p:txBody>
          <a:bodyPr wrap="none" rtlCol="0">
            <a:spAutoFit/>
          </a:bodyPr>
          <a:lstStyle/>
          <a:p>
            <a:pPr algn="ctr"/>
            <a:r>
              <a:rPr kumimoji="1" lang="en-US" altLang="ja-JP" sz="2000" b="1" dirty="0" smtClean="0">
                <a:latin typeface="メイリオ" panose="020B0604030504040204" pitchFamily="50" charset="-128"/>
                <a:ea typeface="メイリオ" panose="020B0604030504040204" pitchFamily="50" charset="-128"/>
              </a:rPr>
              <a:t>Go To Eat Tokyo </a:t>
            </a:r>
            <a:r>
              <a:rPr kumimoji="1" lang="ja-JP" altLang="en-US" sz="2000" b="1" dirty="0" smtClean="0">
                <a:latin typeface="メイリオ" panose="020B0604030504040204" pitchFamily="50" charset="-128"/>
                <a:ea typeface="メイリオ" panose="020B0604030504040204" pitchFamily="50" charset="-128"/>
              </a:rPr>
              <a:t>キャンペーン</a:t>
            </a:r>
            <a:endParaRPr kumimoji="1" lang="en-US" altLang="ja-JP" sz="2000" b="1" dirty="0" smtClean="0">
              <a:latin typeface="メイリオ" panose="020B0604030504040204" pitchFamily="50" charset="-128"/>
              <a:ea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rPr>
              <a:t>デジタル食事券利用</a:t>
            </a:r>
            <a:r>
              <a:rPr lang="en-US" altLang="ja-JP" dirty="0" smtClean="0">
                <a:latin typeface="メイリオ" panose="020B0604030504040204" pitchFamily="50" charset="-128"/>
                <a:ea typeface="メイリオ" panose="020B0604030504040204" pitchFamily="50" charset="-128"/>
              </a:rPr>
              <a:t>QR</a:t>
            </a:r>
            <a:r>
              <a:rPr lang="ja-JP" altLang="en-US" dirty="0" smtClean="0">
                <a:latin typeface="メイリオ" panose="020B0604030504040204" pitchFamily="50" charset="-128"/>
                <a:ea typeface="メイリオ" panose="020B0604030504040204" pitchFamily="50" charset="-128"/>
              </a:rPr>
              <a:t>コード</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579418" y="6100302"/>
            <a:ext cx="9417963" cy="369332"/>
          </a:xfrm>
          <a:prstGeom prst="rect">
            <a:avLst/>
          </a:prstGeom>
          <a:noFill/>
        </p:spPr>
        <p:txBody>
          <a:bodyPr wrap="none" rtlCol="0">
            <a:spAutoFit/>
          </a:bodyPr>
          <a:lstStyle/>
          <a:p>
            <a:r>
              <a:rPr kumimoji="1" lang="ja-JP" altLang="en-US" dirty="0" smtClean="0"/>
              <a:t>前項の店頭ツールが使いにくい場合は、こちらを印刷して</a:t>
            </a:r>
            <a:r>
              <a:rPr lang="ja-JP" altLang="en-US" dirty="0" smtClean="0"/>
              <a:t>ご切り抜き、</a:t>
            </a:r>
            <a:r>
              <a:rPr kumimoji="1" lang="ja-JP" altLang="en-US" dirty="0" smtClean="0"/>
              <a:t>ご利用ください。</a:t>
            </a:r>
            <a:endParaRPr kumimoji="1" lang="ja-JP" altLang="en-US" dirty="0"/>
          </a:p>
        </p:txBody>
      </p:sp>
    </p:spTree>
    <p:extLst>
      <p:ext uri="{BB962C8B-B14F-4D97-AF65-F5344CB8AC3E}">
        <p14:creationId xmlns:p14="http://schemas.microsoft.com/office/powerpoint/2010/main" val="68654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4815" y="99753"/>
            <a:ext cx="6178551"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金券・レシートの取り扱いについて（</a:t>
            </a:r>
            <a:r>
              <a:rPr kumimoji="1" lang="en-US" altLang="ja-JP" b="1" dirty="0" smtClean="0">
                <a:latin typeface="メイリオ" panose="020B0604030504040204" pitchFamily="50" charset="-128"/>
                <a:ea typeface="メイリオ" panose="020B0604030504040204" pitchFamily="50" charset="-128"/>
              </a:rPr>
              <a:t>GOTO</a:t>
            </a:r>
            <a:r>
              <a:rPr kumimoji="1" lang="ja-JP" altLang="en-US" b="1" dirty="0" smtClean="0">
                <a:latin typeface="メイリオ" panose="020B0604030504040204" pitchFamily="50" charset="-128"/>
                <a:ea typeface="メイリオ" panose="020B0604030504040204" pitchFamily="50" charset="-128"/>
              </a:rPr>
              <a:t>イート東京）</a:t>
            </a:r>
            <a:endParaRPr kumimoji="1" lang="ja-JP" altLang="en-US"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45632" y="1807432"/>
            <a:ext cx="11672048" cy="461665"/>
          </a:xfrm>
          <a:prstGeom prst="rect">
            <a:avLst/>
          </a:prstGeom>
          <a:solidFill>
            <a:srgbClr val="FF0000"/>
          </a:solidFill>
        </p:spPr>
        <p:txBody>
          <a:bodyPr wrap="square" rtlCol="0">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紛失しない</a:t>
            </a:r>
            <a:r>
              <a:rPr lang="ja-JP" altLang="en-US" sz="2400" b="1" dirty="0" smtClean="0">
                <a:solidFill>
                  <a:schemeClr val="bg1"/>
                </a:solidFill>
                <a:latin typeface="メイリオ" panose="020B0604030504040204" pitchFamily="50" charset="-128"/>
                <a:ea typeface="メイリオ" panose="020B0604030504040204" pitchFamily="50" charset="-128"/>
              </a:rPr>
              <a:t>様、月末まで大切</a:t>
            </a:r>
            <a:r>
              <a:rPr lang="ja-JP" altLang="en-US" sz="2400" b="1" dirty="0">
                <a:solidFill>
                  <a:schemeClr val="bg1"/>
                </a:solidFill>
                <a:latin typeface="メイリオ" panose="020B0604030504040204" pitchFamily="50" charset="-128"/>
                <a:ea typeface="メイリオ" panose="020B0604030504040204" pitchFamily="50" charset="-128"/>
              </a:rPr>
              <a:t>に</a:t>
            </a:r>
            <a:r>
              <a:rPr lang="ja-JP" altLang="en-US" sz="2400" b="1" dirty="0" smtClean="0">
                <a:solidFill>
                  <a:schemeClr val="bg1"/>
                </a:solidFill>
                <a:latin typeface="メイリオ" panose="020B0604030504040204" pitchFamily="50" charset="-128"/>
                <a:ea typeface="メイリオ" panose="020B0604030504040204" pitchFamily="50" charset="-128"/>
              </a:rPr>
              <a:t>保管してください</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227875" y="777692"/>
            <a:ext cx="9689807"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月末〆、月初</a:t>
            </a:r>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営業</a:t>
            </a:r>
            <a:r>
              <a:rPr lang="ja-JP" altLang="en-US" b="1" dirty="0" smtClean="0">
                <a:latin typeface="メイリオ" panose="020B0604030504040204" pitchFamily="50" charset="-128"/>
                <a:ea typeface="メイリオ" panose="020B0604030504040204" pitchFamily="50" charset="-128"/>
              </a:rPr>
              <a:t>日に送付してください。</a:t>
            </a:r>
            <a:endParaRPr lang="en-US" altLang="ja-JP" b="1" dirty="0" smtClean="0">
              <a:latin typeface="メイリオ" panose="020B0604030504040204" pitchFamily="50" charset="-128"/>
              <a:ea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rPr>
              <a:t>レジキー登録に伴い、</a:t>
            </a:r>
            <a:r>
              <a:rPr lang="ja-JP" altLang="en-US" b="1" u="sng" dirty="0" smtClean="0">
                <a:solidFill>
                  <a:srgbClr val="FF0000"/>
                </a:solidFill>
                <a:latin typeface="メイリオ" panose="020B0604030504040204" pitchFamily="50" charset="-128"/>
                <a:ea typeface="メイリオ" panose="020B0604030504040204" pitchFamily="50" charset="-128"/>
              </a:rPr>
              <a:t>電子クーポン利用分の再発行レシートも送付</a:t>
            </a:r>
            <a:r>
              <a:rPr lang="ja-JP" altLang="en-US" b="1" dirty="0" smtClean="0">
                <a:latin typeface="メイリオ" panose="020B0604030504040204" pitchFamily="50" charset="-128"/>
                <a:ea typeface="メイリオ" panose="020B0604030504040204" pitchFamily="50" charset="-128"/>
              </a:rPr>
              <a:t>してください。</a:t>
            </a:r>
            <a:endParaRPr lang="ja-JP" altLang="en-US" b="1" dirty="0">
              <a:latin typeface="メイリオ" panose="020B0604030504040204" pitchFamily="50" charset="-128"/>
              <a:ea typeface="メイリオ" panose="020B0604030504040204" pitchFamily="50" charset="-128"/>
            </a:endParaRPr>
          </a:p>
        </p:txBody>
      </p:sp>
      <p:pic>
        <p:nvPicPr>
          <p:cNvPr id="5" name="Picture 2" descr="事業者のためのマイナンバー実務対応[3] – 徳島の税理士をお探しなら税理士法人アクシス【徳島県・香川県・淡路島エリア対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98" y="667168"/>
            <a:ext cx="1466684" cy="108448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9584232" y="589723"/>
            <a:ext cx="964141" cy="707886"/>
            <a:chOff x="9866246" y="2988254"/>
            <a:chExt cx="1060206" cy="737334"/>
          </a:xfrm>
        </p:grpSpPr>
        <p:sp>
          <p:nvSpPr>
            <p:cNvPr id="7" name="テキスト ボックス 6"/>
            <p:cNvSpPr txBox="1"/>
            <p:nvPr/>
          </p:nvSpPr>
          <p:spPr>
            <a:xfrm>
              <a:off x="9866246" y="2988254"/>
              <a:ext cx="767136" cy="737334"/>
            </a:xfrm>
            <a:prstGeom prst="rect">
              <a:avLst/>
            </a:prstGeom>
            <a:noFill/>
          </p:spPr>
          <p:txBody>
            <a:bodyPr wrap="none" rtlCol="0">
              <a:spAutoFit/>
            </a:bodyPr>
            <a:lstStyle/>
            <a:p>
              <a:r>
                <a:rPr lang="ja-JP" altLang="en-US" sz="4000" dirty="0">
                  <a:solidFill>
                    <a:srgbClr val="FFC000"/>
                  </a:solidFill>
                </a:rPr>
                <a:t>★</a:t>
              </a:r>
            </a:p>
          </p:txBody>
        </p:sp>
        <p:sp>
          <p:nvSpPr>
            <p:cNvPr id="8" name="テキスト ボックス 7"/>
            <p:cNvSpPr txBox="1"/>
            <p:nvPr/>
          </p:nvSpPr>
          <p:spPr>
            <a:xfrm>
              <a:off x="10131111" y="3242182"/>
              <a:ext cx="795341" cy="320580"/>
            </a:xfrm>
            <a:prstGeom prst="rect">
              <a:avLst/>
            </a:prstGeom>
            <a:noFill/>
          </p:spPr>
          <p:txBody>
            <a:bodyPr wrap="none" rtlCol="0">
              <a:spAutoFit/>
            </a:bodyPr>
            <a:lstStyle/>
            <a:p>
              <a:r>
                <a:rPr lang="ja-JP" altLang="en-US" sz="1400" b="1" dirty="0">
                  <a:solidFill>
                    <a:srgbClr val="FF0000"/>
                  </a:solidFill>
                  <a:latin typeface="メイリオ" panose="020B0604030504040204" pitchFamily="50" charset="-128"/>
                  <a:ea typeface="メイリオ" panose="020B0604030504040204" pitchFamily="50" charset="-128"/>
                </a:rPr>
                <a:t>超重要</a:t>
              </a:r>
            </a:p>
          </p:txBody>
        </p:sp>
      </p:grpSp>
      <p:sp>
        <p:nvSpPr>
          <p:cNvPr id="9" name="角丸四角形 8"/>
          <p:cNvSpPr/>
          <p:nvPr/>
        </p:nvSpPr>
        <p:spPr>
          <a:xfrm>
            <a:off x="8175059" y="2591669"/>
            <a:ext cx="3575563" cy="3558653"/>
          </a:xfrm>
          <a:prstGeom prst="roundRect">
            <a:avLst>
              <a:gd name="adj" fmla="val 72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260" y="3398935"/>
            <a:ext cx="1921871" cy="1828430"/>
          </a:xfrm>
          <a:prstGeom prst="rect">
            <a:avLst/>
          </a:prstGeom>
        </p:spPr>
      </p:pic>
      <p:sp>
        <p:nvSpPr>
          <p:cNvPr id="11" name="テキスト ボックス 10"/>
          <p:cNvSpPr txBox="1"/>
          <p:nvPr/>
        </p:nvSpPr>
        <p:spPr>
          <a:xfrm>
            <a:off x="8312274" y="2777254"/>
            <a:ext cx="3269674" cy="338554"/>
          </a:xfrm>
          <a:prstGeom prst="rect">
            <a:avLst/>
          </a:prstGeom>
          <a:noFill/>
        </p:spPr>
        <p:txBody>
          <a:bodyPr wrap="square" rtlCol="0">
            <a:spAutoFit/>
          </a:bodyPr>
          <a:lstStyle/>
          <a:p>
            <a:pPr algn="ctr"/>
            <a:r>
              <a:rPr lang="ja-JP" altLang="en-US" sz="1600" b="1" u="sng" dirty="0" smtClean="0">
                <a:latin typeface="メイリオ" panose="020B0604030504040204" pitchFamily="50" charset="-128"/>
                <a:ea typeface="メイリオ" panose="020B0604030504040204" pitchFamily="50" charset="-128"/>
              </a:rPr>
              <a:t>店舗保管してください。</a:t>
            </a:r>
            <a:endParaRPr lang="en-US" altLang="ja-JP" sz="1600" b="1" u="sng"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8283005" y="5411656"/>
            <a:ext cx="3538736" cy="738664"/>
          </a:xfrm>
          <a:prstGeom prst="rect">
            <a:avLst/>
          </a:prstGeom>
          <a:noFill/>
        </p:spPr>
        <p:txBody>
          <a:bodyPr wrap="square" rtlCol="0">
            <a:spAutoFit/>
          </a:bodyPr>
          <a:lstStyle/>
          <a:p>
            <a:r>
              <a:rPr lang="ja-JP" altLang="en-US" sz="1400" u="sng" dirty="0">
                <a:latin typeface="メイリオ" panose="020B0604030504040204" pitchFamily="50" charset="-128"/>
                <a:ea typeface="メイリオ" panose="020B0604030504040204" pitchFamily="50" charset="-128"/>
              </a:rPr>
              <a:t>オーダー伝票＆控えレシートとセットにして店舗保管してください。</a:t>
            </a:r>
            <a:endParaRPr lang="en-US" altLang="ja-JP" sz="1400" u="sng" dirty="0">
              <a:latin typeface="メイリオ" panose="020B0604030504040204" pitchFamily="50" charset="-128"/>
              <a:ea typeface="メイリオ" panose="020B0604030504040204" pitchFamily="50" charset="-128"/>
            </a:endParaRPr>
          </a:p>
          <a:p>
            <a:r>
              <a:rPr lang="en-US" altLang="ja-JP" sz="1400" u="sng" dirty="0" smtClean="0">
                <a:latin typeface="メイリオ" panose="020B0604030504040204" pitchFamily="50" charset="-128"/>
                <a:ea typeface="メイリオ" panose="020B0604030504040204" pitchFamily="50" charset="-128"/>
              </a:rPr>
              <a:t>※</a:t>
            </a:r>
            <a:r>
              <a:rPr lang="ja-JP" altLang="en-US" sz="1400" u="sng" dirty="0" smtClean="0">
                <a:latin typeface="メイリオ" panose="020B0604030504040204" pitchFamily="50" charset="-128"/>
                <a:ea typeface="メイリオ" panose="020B0604030504040204" pitchFamily="50" charset="-128"/>
              </a:rPr>
              <a:t>通常と同様のオペレーションです。</a:t>
            </a:r>
            <a:endParaRPr lang="ja-JP" altLang="en-US" sz="1400" u="sng" dirty="0">
              <a:latin typeface="メイリオ" panose="020B0604030504040204" pitchFamily="50" charset="-128"/>
              <a:ea typeface="メイリオ" panose="020B0604030504040204" pitchFamily="50" charset="-128"/>
            </a:endParaRPr>
          </a:p>
        </p:txBody>
      </p:sp>
      <p:pic>
        <p:nvPicPr>
          <p:cNvPr id="13" name="Picture 2" descr="ホチキスのイラスト（文房具）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332090">
            <a:off x="10630774" y="3340547"/>
            <a:ext cx="561311" cy="413439"/>
          </a:xfrm>
          <a:prstGeom prst="rect">
            <a:avLst/>
          </a:prstGeom>
          <a:noFill/>
          <a:extLst>
            <a:ext uri="{909E8E84-426E-40DD-AFC4-6F175D3DCCD1}">
              <a14:hiddenFill xmlns:a14="http://schemas.microsoft.com/office/drawing/2010/main">
                <a:solidFill>
                  <a:srgbClr val="FFFFFF"/>
                </a:solidFill>
              </a14:hiddenFill>
            </a:ext>
          </a:extLst>
        </p:spPr>
      </p:pic>
      <p:sp>
        <p:nvSpPr>
          <p:cNvPr id="14" name="二等辺三角形 13"/>
          <p:cNvSpPr/>
          <p:nvPr/>
        </p:nvSpPr>
        <p:spPr>
          <a:xfrm rot="12128230">
            <a:off x="10761598" y="3114093"/>
            <a:ext cx="114554" cy="27411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二等辺三角形 14"/>
          <p:cNvSpPr/>
          <p:nvPr/>
        </p:nvSpPr>
        <p:spPr>
          <a:xfrm rot="10800000">
            <a:off x="10571221" y="3096530"/>
            <a:ext cx="115009" cy="27425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二等辺三角形 15"/>
          <p:cNvSpPr/>
          <p:nvPr/>
        </p:nvSpPr>
        <p:spPr>
          <a:xfrm rot="9043359">
            <a:off x="10418200" y="3117734"/>
            <a:ext cx="93299" cy="276824"/>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rot="2065707">
            <a:off x="9012107" y="4635923"/>
            <a:ext cx="543739" cy="307777"/>
          </a:xfrm>
          <a:prstGeom prst="rect">
            <a:avLst/>
          </a:prstGeom>
          <a:solidFill>
            <a:srgbClr val="FFFF00">
              <a:alpha val="50196"/>
            </a:srgbClr>
          </a:solid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控え</a:t>
            </a:r>
          </a:p>
        </p:txBody>
      </p:sp>
      <p:pic>
        <p:nvPicPr>
          <p:cNvPr id="18" name="図 17"/>
          <p:cNvPicPr>
            <a:picLocks noChangeAspect="1"/>
          </p:cNvPicPr>
          <p:nvPr/>
        </p:nvPicPr>
        <p:blipFill>
          <a:blip r:embed="rId5"/>
          <a:stretch>
            <a:fillRect/>
          </a:stretch>
        </p:blipFill>
        <p:spPr>
          <a:xfrm rot="819800">
            <a:off x="10016654" y="3725395"/>
            <a:ext cx="802428" cy="1421845"/>
          </a:xfrm>
          <a:prstGeom prst="rect">
            <a:avLst/>
          </a:prstGeom>
          <a:ln w="38100">
            <a:solidFill>
              <a:schemeClr val="bg1">
                <a:lumMod val="50000"/>
              </a:schemeClr>
            </a:solidFill>
          </a:ln>
        </p:spPr>
      </p:pic>
      <p:sp>
        <p:nvSpPr>
          <p:cNvPr id="19" name="角丸四角形 18"/>
          <p:cNvSpPr/>
          <p:nvPr/>
        </p:nvSpPr>
        <p:spPr>
          <a:xfrm>
            <a:off x="445267" y="2591669"/>
            <a:ext cx="7508691" cy="3558650"/>
          </a:xfrm>
          <a:prstGeom prst="roundRect">
            <a:avLst>
              <a:gd name="adj" fmla="val 72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角丸四角形 19"/>
          <p:cNvSpPr/>
          <p:nvPr/>
        </p:nvSpPr>
        <p:spPr>
          <a:xfrm>
            <a:off x="685097" y="3115808"/>
            <a:ext cx="3126113" cy="2838090"/>
          </a:xfrm>
          <a:prstGeom prst="roundRect">
            <a:avLst>
              <a:gd name="adj" fmla="val 72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685099" y="3305583"/>
            <a:ext cx="3132516" cy="338554"/>
          </a:xfrm>
          <a:prstGeom prst="rect">
            <a:avLst/>
          </a:prstGeom>
          <a:noFill/>
        </p:spPr>
        <p:txBody>
          <a:bodyPr wrap="square" rtlCol="0">
            <a:spAutoFit/>
          </a:bodyPr>
          <a:lstStyle/>
          <a:p>
            <a:pPr algn="ctr"/>
            <a:r>
              <a:rPr lang="en-US" altLang="ja-JP" sz="1600" b="1" dirty="0" smtClean="0">
                <a:latin typeface="メイリオ" panose="020B0604030504040204" pitchFamily="50" charset="-128"/>
                <a:ea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rPr>
              <a:t>紙の金券利用分</a:t>
            </a:r>
            <a:r>
              <a:rPr lang="en-US" altLang="ja-JP" sz="1600" b="1" dirty="0" smtClean="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65" y="3571861"/>
            <a:ext cx="1921871" cy="1828430"/>
          </a:xfrm>
          <a:prstGeom prst="rect">
            <a:avLst/>
          </a:prstGeom>
        </p:spPr>
      </p:pic>
      <p:sp>
        <p:nvSpPr>
          <p:cNvPr id="23" name="テキスト ボックス 22"/>
          <p:cNvSpPr txBox="1"/>
          <p:nvPr/>
        </p:nvSpPr>
        <p:spPr>
          <a:xfrm rot="2065707">
            <a:off x="649684" y="4802159"/>
            <a:ext cx="723275" cy="307777"/>
          </a:xfrm>
          <a:prstGeom prst="rect">
            <a:avLst/>
          </a:prstGeom>
          <a:solidFill>
            <a:srgbClr val="FFFF00">
              <a:alpha val="50196"/>
            </a:srgbClr>
          </a:solid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再発行</a:t>
            </a:r>
          </a:p>
        </p:txBody>
      </p:sp>
      <p:sp>
        <p:nvSpPr>
          <p:cNvPr id="24" name="テキスト ボックス 23"/>
          <p:cNvSpPr txBox="1"/>
          <p:nvPr/>
        </p:nvSpPr>
        <p:spPr>
          <a:xfrm rot="2065707">
            <a:off x="5506310" y="4803899"/>
            <a:ext cx="723275" cy="307777"/>
          </a:xfrm>
          <a:prstGeom prst="rect">
            <a:avLst/>
          </a:prstGeom>
          <a:solidFill>
            <a:srgbClr val="FFFF00">
              <a:alpha val="50196"/>
            </a:srgbClr>
          </a:solid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再発行</a:t>
            </a:r>
          </a:p>
        </p:txBody>
      </p:sp>
      <p:sp>
        <p:nvSpPr>
          <p:cNvPr id="25" name="角丸四角形 24"/>
          <p:cNvSpPr/>
          <p:nvPr/>
        </p:nvSpPr>
        <p:spPr>
          <a:xfrm>
            <a:off x="4582832" y="3115808"/>
            <a:ext cx="3126113" cy="2838090"/>
          </a:xfrm>
          <a:prstGeom prst="roundRect">
            <a:avLst>
              <a:gd name="adj" fmla="val 723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4610774" y="3305583"/>
            <a:ext cx="3106424" cy="338554"/>
          </a:xfrm>
          <a:prstGeom prst="rect">
            <a:avLst/>
          </a:prstGeom>
          <a:noFill/>
        </p:spPr>
        <p:txBody>
          <a:bodyPr wrap="square" rtlCol="0">
            <a:spAutoFit/>
          </a:bodyPr>
          <a:lstStyle/>
          <a:p>
            <a:pPr algn="ctr"/>
            <a:r>
              <a:rPr lang="en-US" altLang="ja-JP" sz="1600" b="1" dirty="0" smtClean="0">
                <a:latin typeface="メイリオ" panose="020B0604030504040204" pitchFamily="50" charset="-128"/>
                <a:ea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rPr>
              <a:t>電子クーポン利用分</a:t>
            </a:r>
            <a:r>
              <a:rPr lang="en-US" altLang="ja-JP" sz="1600" b="1" dirty="0" smtClean="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059" y="3597348"/>
            <a:ext cx="1921871" cy="1828430"/>
          </a:xfrm>
          <a:prstGeom prst="rect">
            <a:avLst/>
          </a:prstGeom>
        </p:spPr>
      </p:pic>
      <p:sp>
        <p:nvSpPr>
          <p:cNvPr id="29" name="テキスト ボックス 28"/>
          <p:cNvSpPr txBox="1"/>
          <p:nvPr/>
        </p:nvSpPr>
        <p:spPr>
          <a:xfrm>
            <a:off x="685097" y="5546812"/>
            <a:ext cx="3132518" cy="307777"/>
          </a:xfrm>
          <a:prstGeom prst="rect">
            <a:avLst/>
          </a:prstGeom>
          <a:noFill/>
        </p:spPr>
        <p:txBody>
          <a:bodyPr wrap="square" rtlCol="0">
            <a:spAutoFit/>
          </a:bodyPr>
          <a:lstStyle/>
          <a:p>
            <a:pPr algn="ctr"/>
            <a:r>
              <a:rPr lang="ja-JP" altLang="en-US" sz="1400" u="sng" dirty="0" smtClean="0">
                <a:latin typeface="メイリオ" panose="020B0604030504040204" pitchFamily="50" charset="-128"/>
                <a:ea typeface="メイリオ" panose="020B0604030504040204" pitchFamily="50" charset="-128"/>
              </a:rPr>
              <a:t>再発行レシート</a:t>
            </a:r>
            <a:r>
              <a:rPr lang="en-US" altLang="ja-JP" sz="1400" u="sng" dirty="0" smtClean="0">
                <a:latin typeface="メイリオ" panose="020B0604030504040204" pitchFamily="50" charset="-128"/>
                <a:ea typeface="メイリオ" panose="020B0604030504040204" pitchFamily="50" charset="-128"/>
              </a:rPr>
              <a:t>+</a:t>
            </a:r>
            <a:r>
              <a:rPr lang="ja-JP" altLang="en-US" sz="1400" u="sng" dirty="0" smtClean="0">
                <a:latin typeface="メイリオ" panose="020B0604030504040204" pitchFamily="50" charset="-128"/>
                <a:ea typeface="メイリオ" panose="020B0604030504040204" pitchFamily="50" charset="-128"/>
              </a:rPr>
              <a:t>使用済み金券</a:t>
            </a:r>
            <a:endParaRPr lang="en-US" altLang="ja-JP" sz="1400" u="sng"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4574579" y="5546812"/>
            <a:ext cx="3132518" cy="307777"/>
          </a:xfrm>
          <a:prstGeom prst="rect">
            <a:avLst/>
          </a:prstGeom>
          <a:noFill/>
        </p:spPr>
        <p:txBody>
          <a:bodyPr wrap="square" rtlCol="0">
            <a:spAutoFit/>
          </a:bodyPr>
          <a:lstStyle/>
          <a:p>
            <a:pPr algn="ctr"/>
            <a:r>
              <a:rPr lang="ja-JP" altLang="en-US" sz="1400" u="sng" dirty="0" smtClean="0">
                <a:latin typeface="メイリオ" panose="020B0604030504040204" pitchFamily="50" charset="-128"/>
                <a:ea typeface="メイリオ" panose="020B0604030504040204" pitchFamily="50" charset="-128"/>
              </a:rPr>
              <a:t>再発行レシート</a:t>
            </a:r>
            <a:endParaRPr lang="en-US" altLang="ja-JP" sz="1400" u="sng"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rot="2065707">
            <a:off x="5541869" y="4802159"/>
            <a:ext cx="723275" cy="307777"/>
          </a:xfrm>
          <a:prstGeom prst="rect">
            <a:avLst/>
          </a:prstGeom>
          <a:solidFill>
            <a:srgbClr val="FFFF00">
              <a:alpha val="50196"/>
            </a:srgbClr>
          </a:solidFill>
        </p:spPr>
        <p:txBody>
          <a:bodyPr wrap="none" rtlCol="0">
            <a:spAutoFit/>
          </a:bodyPr>
          <a:lstStyle/>
          <a:p>
            <a:r>
              <a:rPr lang="ja-JP" altLang="en-US" sz="1400" dirty="0">
                <a:latin typeface="メイリオ" panose="020B0604030504040204" pitchFamily="50" charset="-128"/>
                <a:ea typeface="メイリオ" panose="020B0604030504040204" pitchFamily="50" charset="-128"/>
              </a:rPr>
              <a:t>再発行</a:t>
            </a:r>
          </a:p>
        </p:txBody>
      </p:sp>
      <p:grpSp>
        <p:nvGrpSpPr>
          <p:cNvPr id="36" name="グループ化 35"/>
          <p:cNvGrpSpPr/>
          <p:nvPr/>
        </p:nvGrpSpPr>
        <p:grpSpPr>
          <a:xfrm>
            <a:off x="6079873" y="2531722"/>
            <a:ext cx="2033333" cy="1015663"/>
            <a:chOff x="8555186" y="2852280"/>
            <a:chExt cx="2235937" cy="1057914"/>
          </a:xfrm>
        </p:grpSpPr>
        <p:sp>
          <p:nvSpPr>
            <p:cNvPr id="37" name="テキスト ボックス 36"/>
            <p:cNvSpPr txBox="1"/>
            <p:nvPr/>
          </p:nvSpPr>
          <p:spPr>
            <a:xfrm>
              <a:off x="8555186" y="2852280"/>
              <a:ext cx="1049174" cy="1057914"/>
            </a:xfrm>
            <a:prstGeom prst="rect">
              <a:avLst/>
            </a:prstGeom>
            <a:noFill/>
          </p:spPr>
          <p:txBody>
            <a:bodyPr wrap="none" rtlCol="0">
              <a:spAutoFit/>
            </a:bodyPr>
            <a:lstStyle/>
            <a:p>
              <a:r>
                <a:rPr lang="ja-JP" altLang="en-US" sz="6000" dirty="0">
                  <a:solidFill>
                    <a:srgbClr val="FFC000"/>
                  </a:solidFill>
                </a:rPr>
                <a:t>★</a:t>
              </a:r>
            </a:p>
          </p:txBody>
        </p:sp>
        <p:sp>
          <p:nvSpPr>
            <p:cNvPr id="38" name="テキスト ボックス 37"/>
            <p:cNvSpPr txBox="1"/>
            <p:nvPr/>
          </p:nvSpPr>
          <p:spPr>
            <a:xfrm>
              <a:off x="8920516" y="3082413"/>
              <a:ext cx="1870607" cy="673218"/>
            </a:xfrm>
            <a:prstGeom prst="rect">
              <a:avLst/>
            </a:prstGeom>
            <a:noFill/>
          </p:spPr>
          <p:txBody>
            <a:bodyPr wrap="none" rtlCol="0">
              <a:spAutoFit/>
            </a:bodyPr>
            <a:lstStyle/>
            <a:p>
              <a:r>
                <a:rPr lang="en-US" altLang="ja-JP" sz="3600" b="1" dirty="0" smtClean="0">
                  <a:solidFill>
                    <a:srgbClr val="FF0000"/>
                  </a:solidFill>
                  <a:latin typeface="メイリオ" panose="020B0604030504040204" pitchFamily="50" charset="-128"/>
                  <a:ea typeface="メイリオ" panose="020B0604030504040204" pitchFamily="50" charset="-128"/>
                </a:rPr>
                <a:t>NEW!!</a:t>
              </a:r>
              <a:endParaRPr lang="ja-JP" altLang="en-US" sz="3600" b="1" dirty="0">
                <a:solidFill>
                  <a:srgbClr val="FF0000"/>
                </a:solidFill>
                <a:latin typeface="メイリオ" panose="020B0604030504040204" pitchFamily="50" charset="-128"/>
                <a:ea typeface="メイリオ" panose="020B0604030504040204" pitchFamily="50" charset="-128"/>
              </a:endParaRPr>
            </a:p>
          </p:txBody>
        </p:sp>
      </p:grpSp>
      <p:pic>
        <p:nvPicPr>
          <p:cNvPr id="39" name="図 38"/>
          <p:cNvPicPr>
            <a:picLocks noChangeAspect="1"/>
          </p:cNvPicPr>
          <p:nvPr/>
        </p:nvPicPr>
        <p:blipFill>
          <a:blip r:embed="rId6"/>
          <a:stretch>
            <a:fillRect/>
          </a:stretch>
        </p:blipFill>
        <p:spPr>
          <a:xfrm>
            <a:off x="2256975" y="4239603"/>
            <a:ext cx="854505" cy="1106474"/>
          </a:xfrm>
          <a:prstGeom prst="rect">
            <a:avLst/>
          </a:prstGeom>
        </p:spPr>
      </p:pic>
      <p:pic>
        <p:nvPicPr>
          <p:cNvPr id="40" name="図 39"/>
          <p:cNvPicPr>
            <a:picLocks noChangeAspect="1"/>
          </p:cNvPicPr>
          <p:nvPr/>
        </p:nvPicPr>
        <p:blipFill>
          <a:blip r:embed="rId7"/>
          <a:stretch>
            <a:fillRect/>
          </a:stretch>
        </p:blipFill>
        <p:spPr>
          <a:xfrm>
            <a:off x="2560283" y="3943507"/>
            <a:ext cx="858156" cy="1091867"/>
          </a:xfrm>
          <a:prstGeom prst="rect">
            <a:avLst/>
          </a:prstGeom>
          <a:effectLst>
            <a:outerShdw blurRad="50800" dist="38100" dir="2700000" algn="tl" rotWithShape="0">
              <a:prstClr val="black">
                <a:alpha val="40000"/>
              </a:prstClr>
            </a:outerShdw>
          </a:effectLst>
        </p:spPr>
      </p:pic>
      <p:sp>
        <p:nvSpPr>
          <p:cNvPr id="41" name="テキスト ボックス 40"/>
          <p:cNvSpPr txBox="1"/>
          <p:nvPr/>
        </p:nvSpPr>
        <p:spPr>
          <a:xfrm>
            <a:off x="2560283" y="2703929"/>
            <a:ext cx="3269674" cy="338554"/>
          </a:xfrm>
          <a:prstGeom prst="rect">
            <a:avLst/>
          </a:prstGeom>
          <a:noFill/>
        </p:spPr>
        <p:txBody>
          <a:bodyPr wrap="square" rtlCol="0">
            <a:spAutoFit/>
          </a:bodyPr>
          <a:lstStyle/>
          <a:p>
            <a:pPr algn="ctr"/>
            <a:r>
              <a:rPr lang="ja-JP" altLang="en-US" sz="1600" b="1" u="sng" dirty="0" smtClean="0">
                <a:latin typeface="メイリオ" panose="020B0604030504040204" pitchFamily="50" charset="-128"/>
                <a:ea typeface="メイリオ" panose="020B0604030504040204" pitchFamily="50" charset="-128"/>
              </a:rPr>
              <a:t>本社へ送付してください。</a:t>
            </a:r>
            <a:endParaRPr lang="en-US" altLang="ja-JP" sz="1600" b="1"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7488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6143394" y="1078487"/>
            <a:ext cx="5520267" cy="5693788"/>
          </a:xfrm>
          <a:prstGeom prst="roundRect">
            <a:avLst>
              <a:gd name="adj" fmla="val 2250"/>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a:t>《4</a:t>
            </a:r>
            <a:r>
              <a:rPr lang="ja-JP" altLang="en-US" sz="1600"/>
              <a:t>枚複写式</a:t>
            </a:r>
            <a:r>
              <a:rPr lang="en-US" altLang="ja-JP" sz="1600"/>
              <a:t>》 1</a:t>
            </a:r>
            <a:r>
              <a:rPr lang="ja-JP" altLang="en-US" sz="1600"/>
              <a:t>～３枚目を送付 </a:t>
            </a:r>
            <a:r>
              <a:rPr lang="en-US" altLang="ja-JP" sz="1600"/>
              <a:t>4</a:t>
            </a:r>
            <a:r>
              <a:rPr lang="ja-JP" altLang="en-US" sz="1600"/>
              <a:t>枚目は店舗控え </a:t>
            </a:r>
            <a:endParaRPr kumimoji="1" lang="ja-JP" altLang="en-US" sz="1600"/>
          </a:p>
        </p:txBody>
      </p:sp>
      <p:sp>
        <p:nvSpPr>
          <p:cNvPr id="37" name="角丸四角形 36"/>
          <p:cNvSpPr/>
          <p:nvPr/>
        </p:nvSpPr>
        <p:spPr>
          <a:xfrm>
            <a:off x="270933" y="1078487"/>
            <a:ext cx="5520267" cy="5693788"/>
          </a:xfrm>
          <a:prstGeom prst="roundRect">
            <a:avLst>
              <a:gd name="adj" fmla="val 2250"/>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4815" y="99753"/>
            <a:ext cx="7101881"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アナログ食事券の換金書類作成時の注意点（</a:t>
            </a:r>
            <a:r>
              <a:rPr kumimoji="1" lang="en-US" altLang="ja-JP" b="1" dirty="0" smtClean="0">
                <a:latin typeface="メイリオ" panose="020B0604030504040204" pitchFamily="50" charset="-128"/>
                <a:ea typeface="メイリオ" panose="020B0604030504040204" pitchFamily="50" charset="-128"/>
              </a:rPr>
              <a:t>GOTO</a:t>
            </a:r>
            <a:r>
              <a:rPr kumimoji="1" lang="ja-JP" altLang="en-US" b="1" dirty="0" smtClean="0">
                <a:latin typeface="メイリオ" panose="020B0604030504040204" pitchFamily="50" charset="-128"/>
                <a:ea typeface="メイリオ" panose="020B0604030504040204" pitchFamily="50" charset="-128"/>
              </a:rPr>
              <a:t>イート東京）</a:t>
            </a:r>
            <a:endParaRPr kumimoji="1" lang="ja-JP" altLang="en-US" b="1"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48018" y="1411862"/>
            <a:ext cx="4672128" cy="1723549"/>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下記条件に注意し、台紙に券を貼りつけ、再利用防止のために券にマーカーを入れます。</a:t>
            </a:r>
            <a:endParaRPr kumimoji="1" lang="en-US" altLang="ja-JP" sz="1600" b="1" dirty="0" smtClean="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台紙は</a:t>
            </a:r>
            <a:r>
              <a:rPr lang="en-US" altLang="ja-JP" sz="1600" b="1" dirty="0" smtClean="0">
                <a:latin typeface="メイリオ" panose="020B0604030504040204" pitchFamily="50" charset="-128"/>
                <a:ea typeface="メイリオ" panose="020B0604030504040204" pitchFamily="50" charset="-128"/>
              </a:rPr>
              <a:t>1000</a:t>
            </a:r>
            <a:r>
              <a:rPr lang="ja-JP" altLang="en-US" sz="1600" b="1" dirty="0" smtClean="0">
                <a:latin typeface="メイリオ" panose="020B0604030504040204" pitchFamily="50" charset="-128"/>
                <a:ea typeface="メイリオ" panose="020B0604030504040204" pitchFamily="50" charset="-128"/>
              </a:rPr>
              <a:t>円券用</a:t>
            </a:r>
            <a:r>
              <a:rPr lang="en-US" altLang="ja-JP" sz="1600" b="1" dirty="0" smtClean="0">
                <a:latin typeface="メイリオ" panose="020B0604030504040204" pitchFamily="50" charset="-128"/>
                <a:ea typeface="メイリオ" panose="020B0604030504040204" pitchFamily="50" charset="-128"/>
              </a:rPr>
              <a:t>/500</a:t>
            </a:r>
            <a:r>
              <a:rPr lang="ja-JP" altLang="en-US" sz="1600" b="1" dirty="0" smtClean="0">
                <a:latin typeface="メイリオ" panose="020B0604030504040204" pitchFamily="50" charset="-128"/>
                <a:ea typeface="メイリオ" panose="020B0604030504040204" pitchFamily="50" charset="-128"/>
              </a:rPr>
              <a:t>円券用が別になるためご注意ください。</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①東京都の食事券であること</a:t>
            </a:r>
            <a:endParaRPr kumimoji="1"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➁券面の金額が確認できること</a:t>
            </a:r>
            <a:endParaRPr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③券面下部の券番号が確認できること</a:t>
            </a:r>
            <a:endParaRPr kumimoji="1" lang="ja-JP" altLang="en-US" sz="14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2"/>
          <a:stretch>
            <a:fillRect/>
          </a:stretch>
        </p:blipFill>
        <p:spPr>
          <a:xfrm>
            <a:off x="578272" y="3513970"/>
            <a:ext cx="4715533" cy="2848373"/>
          </a:xfrm>
          <a:prstGeom prst="rect">
            <a:avLst/>
          </a:prstGeom>
        </p:spPr>
      </p:pic>
      <p:cxnSp>
        <p:nvCxnSpPr>
          <p:cNvPr id="9" name="直線コネクタ 8"/>
          <p:cNvCxnSpPr/>
          <p:nvPr/>
        </p:nvCxnSpPr>
        <p:spPr>
          <a:xfrm>
            <a:off x="913275" y="4277598"/>
            <a:ext cx="0" cy="1229981"/>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897544" y="4277598"/>
            <a:ext cx="0" cy="1229981"/>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365529" y="4277598"/>
            <a:ext cx="0" cy="1994752"/>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680519" y="5274974"/>
            <a:ext cx="490451" cy="0"/>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680519" y="4809462"/>
            <a:ext cx="490451" cy="0"/>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680519" y="4435390"/>
            <a:ext cx="490451" cy="0"/>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3120304" y="4435390"/>
            <a:ext cx="993371" cy="0"/>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3120303" y="5690612"/>
            <a:ext cx="490451" cy="0"/>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3120303" y="6064685"/>
            <a:ext cx="490451" cy="0"/>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3120304" y="4851328"/>
            <a:ext cx="993371" cy="0"/>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3120304" y="5242178"/>
            <a:ext cx="993371" cy="0"/>
          </a:xfrm>
          <a:prstGeom prst="line">
            <a:avLst/>
          </a:prstGeom>
          <a:ln w="57150">
            <a:solidFill>
              <a:srgbClr val="292929">
                <a:alpha val="69804"/>
              </a:srgbClr>
            </a:solidFill>
          </a:ln>
        </p:spPr>
        <p:style>
          <a:lnRef idx="1">
            <a:schemeClr val="accent1"/>
          </a:lnRef>
          <a:fillRef idx="0">
            <a:schemeClr val="accent1"/>
          </a:fillRef>
          <a:effectRef idx="0">
            <a:schemeClr val="accent1"/>
          </a:effectRef>
          <a:fontRef idx="minor">
            <a:schemeClr val="tx1"/>
          </a:fontRef>
        </p:style>
      </p:cxnSp>
      <p:sp>
        <p:nvSpPr>
          <p:cNvPr id="31" name="下矢印 30"/>
          <p:cNvSpPr/>
          <p:nvPr/>
        </p:nvSpPr>
        <p:spPr>
          <a:xfrm rot="2002975">
            <a:off x="4169438" y="3264973"/>
            <a:ext cx="144120" cy="1060457"/>
          </a:xfrm>
          <a:prstGeom prst="downArrow">
            <a:avLst>
              <a:gd name="adj1" fmla="val 100000"/>
              <a:gd name="adj2" fmla="val 76652"/>
            </a:avLst>
          </a:prstGeom>
          <a:solidFill>
            <a:schemeClr val="tx1">
              <a:lumMod val="85000"/>
              <a:lumOff val="15000"/>
            </a:schemeClr>
          </a:solidFill>
          <a:ln>
            <a:noFill/>
          </a:ln>
          <a:effectLst>
            <a:outerShdw blurRad="76200" dir="2580000" sx="84000" sy="84000" kx="-1200000" algn="b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rotWithShape="1">
          <a:blip r:embed="rId3"/>
          <a:srcRect t="2227"/>
          <a:stretch/>
        </p:blipFill>
        <p:spPr>
          <a:xfrm>
            <a:off x="6510910" y="1722454"/>
            <a:ext cx="2514530" cy="862151"/>
          </a:xfrm>
          <a:prstGeom prst="rect">
            <a:avLst/>
          </a:prstGeom>
        </p:spPr>
      </p:pic>
      <p:pic>
        <p:nvPicPr>
          <p:cNvPr id="34" name="図 33"/>
          <p:cNvPicPr>
            <a:picLocks noChangeAspect="1"/>
          </p:cNvPicPr>
          <p:nvPr/>
        </p:nvPicPr>
        <p:blipFill>
          <a:blip r:embed="rId4"/>
          <a:stretch>
            <a:fillRect/>
          </a:stretch>
        </p:blipFill>
        <p:spPr>
          <a:xfrm>
            <a:off x="6510909" y="2616787"/>
            <a:ext cx="2487760" cy="1676179"/>
          </a:xfrm>
          <a:prstGeom prst="rect">
            <a:avLst/>
          </a:prstGeom>
        </p:spPr>
      </p:pic>
      <p:pic>
        <p:nvPicPr>
          <p:cNvPr id="35" name="図 34"/>
          <p:cNvPicPr>
            <a:picLocks noChangeAspect="1"/>
          </p:cNvPicPr>
          <p:nvPr/>
        </p:nvPicPr>
        <p:blipFill rotWithShape="1">
          <a:blip r:embed="rId5"/>
          <a:srcRect t="1457"/>
          <a:stretch/>
        </p:blipFill>
        <p:spPr>
          <a:xfrm>
            <a:off x="6510909" y="4451278"/>
            <a:ext cx="1954909" cy="2200367"/>
          </a:xfrm>
          <a:prstGeom prst="rect">
            <a:avLst/>
          </a:prstGeom>
        </p:spPr>
      </p:pic>
      <p:sp>
        <p:nvSpPr>
          <p:cNvPr id="36" name="角丸四角形吹き出し 35"/>
          <p:cNvSpPr/>
          <p:nvPr/>
        </p:nvSpPr>
        <p:spPr>
          <a:xfrm>
            <a:off x="3752379" y="2455295"/>
            <a:ext cx="1800523" cy="572989"/>
          </a:xfrm>
          <a:prstGeom prst="wedgeRoundRectCallout">
            <a:avLst>
              <a:gd name="adj1" fmla="val -13309"/>
              <a:gd name="adj2" fmla="val 96486"/>
              <a:gd name="adj3" fmla="val 16667"/>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メイリオ" panose="020B0604030504040204" pitchFamily="50" charset="-128"/>
                <a:ea typeface="メイリオ" panose="020B0604030504040204" pitchFamily="50" charset="-128"/>
              </a:rPr>
              <a:t>必ずお店でマーカーをしてください。</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6793578" y="736843"/>
            <a:ext cx="4410182" cy="369332"/>
          </a:xfrm>
          <a:prstGeom prst="rect">
            <a:avLst/>
          </a:prstGeom>
          <a:noFill/>
        </p:spPr>
        <p:txBody>
          <a:bodyPr wrap="none" rtlCol="0">
            <a:spAutoFit/>
          </a:bodyPr>
          <a:lstStyle/>
          <a:p>
            <a:r>
              <a:rPr kumimoji="1" lang="en-US" altLang="ja-JP" b="1" dirty="0" smtClean="0">
                <a:solidFill>
                  <a:srgbClr val="0070C0"/>
                </a:solidFill>
                <a:latin typeface="メイリオ" panose="020B0604030504040204" pitchFamily="50" charset="-128"/>
                <a:ea typeface="メイリオ" panose="020B0604030504040204" pitchFamily="50" charset="-128"/>
              </a:rPr>
              <a:t>CS</a:t>
            </a:r>
            <a:r>
              <a:rPr kumimoji="1" lang="ja-JP" altLang="en-US" b="1" dirty="0" smtClean="0">
                <a:solidFill>
                  <a:srgbClr val="0070C0"/>
                </a:solidFill>
                <a:latin typeface="メイリオ" panose="020B0604030504040204" pitchFamily="50" charset="-128"/>
                <a:ea typeface="メイリオ" panose="020B0604030504040204" pitchFamily="50" charset="-128"/>
              </a:rPr>
              <a:t>経理事務チームに送付する際の注意点</a:t>
            </a:r>
            <a:endParaRPr kumimoji="1" lang="ja-JP" altLang="en-US" b="1" dirty="0">
              <a:solidFill>
                <a:srgbClr val="0070C0"/>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763433" y="736843"/>
            <a:ext cx="4108817" cy="369332"/>
          </a:xfrm>
          <a:prstGeom prst="rect">
            <a:avLst/>
          </a:prstGeom>
          <a:noFill/>
        </p:spPr>
        <p:txBody>
          <a:bodyPr wrap="none" rtlCol="0">
            <a:spAutoFit/>
          </a:bodyPr>
          <a:lstStyle/>
          <a:p>
            <a:r>
              <a:rPr kumimoji="1" lang="ja-JP" altLang="en-US" b="1" dirty="0" smtClean="0">
                <a:solidFill>
                  <a:srgbClr val="0070C0"/>
                </a:solidFill>
                <a:latin typeface="メイリオ" panose="020B0604030504040204" pitchFamily="50" charset="-128"/>
                <a:ea typeface="メイリオ" panose="020B0604030504040204" pitchFamily="50" charset="-128"/>
              </a:rPr>
              <a:t>店舗で受けとった金券の処理について</a:t>
            </a:r>
            <a:endParaRPr kumimoji="1" lang="ja-JP" altLang="en-US" b="1" dirty="0">
              <a:solidFill>
                <a:srgbClr val="0070C0"/>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9110133" y="2709831"/>
            <a:ext cx="2489200" cy="646331"/>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枚</a:t>
            </a:r>
            <a:r>
              <a:rPr lang="ja-JP" altLang="en-US" sz="1200" dirty="0" smtClean="0">
                <a:latin typeface="メイリオ" panose="020B0604030504040204" pitchFamily="50" charset="-128"/>
                <a:ea typeface="メイリオ" panose="020B0604030504040204" pitchFamily="50" charset="-128"/>
              </a:rPr>
              <a:t>複写式です。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～３枚目を</a:t>
            </a:r>
            <a:r>
              <a:rPr lang="ja-JP" altLang="en-US" sz="1200" dirty="0" smtClean="0">
                <a:latin typeface="メイリオ" panose="020B0604030504040204" pitchFamily="50" charset="-128"/>
                <a:ea typeface="メイリオ" panose="020B0604030504040204" pitchFamily="50" charset="-128"/>
              </a:rPr>
              <a:t>送付してください。</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枚目は店舗</a:t>
            </a:r>
            <a:r>
              <a:rPr lang="ja-JP" altLang="en-US" sz="1200" dirty="0" smtClean="0">
                <a:latin typeface="メイリオ" panose="020B0604030504040204" pitchFamily="50" charset="-128"/>
                <a:ea typeface="メイリオ" panose="020B0604030504040204" pitchFamily="50" charset="-128"/>
              </a:rPr>
              <a:t>控えです。</a:t>
            </a:r>
            <a:endParaRPr lang="ja-JP" altLang="en-US" sz="1200" dirty="0">
              <a:latin typeface="メイリオ" panose="020B0604030504040204" pitchFamily="50" charset="-128"/>
              <a:ea typeface="メイリオ" panose="020B0604030504040204" pitchFamily="50" charset="-128"/>
            </a:endParaRPr>
          </a:p>
        </p:txBody>
      </p:sp>
      <p:sp>
        <p:nvSpPr>
          <p:cNvPr id="42" name="正方形/長方形 41"/>
          <p:cNvSpPr/>
          <p:nvPr/>
        </p:nvSpPr>
        <p:spPr>
          <a:xfrm>
            <a:off x="9110133" y="1734794"/>
            <a:ext cx="2489200" cy="461665"/>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・台紙に正しい内容を記載してください。</a:t>
            </a:r>
            <a:endParaRPr lang="ja-JP" altLang="en-US" sz="120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6405890" y="1098838"/>
            <a:ext cx="5269683" cy="584775"/>
          </a:xfrm>
          <a:prstGeom prst="rect">
            <a:avLst/>
          </a:prstGeom>
          <a:noFill/>
        </p:spPr>
        <p:txBody>
          <a:bodyPr wrap="square" rtlCol="0">
            <a:spAutoFit/>
          </a:bodyPr>
          <a:lstStyle/>
          <a:p>
            <a:r>
              <a:rPr kumimoji="1" lang="ja-JP" altLang="en-US" sz="1600" b="1" u="sng" dirty="0" smtClean="0">
                <a:solidFill>
                  <a:srgbClr val="FF0000"/>
                </a:solidFill>
                <a:latin typeface="メイリオ" panose="020B0604030504040204" pitchFamily="50" charset="-128"/>
                <a:ea typeface="メイリオ" panose="020B0604030504040204" pitchFamily="50" charset="-128"/>
              </a:rPr>
              <a:t>下記赤枠内は店舗側ですべて記入し、月初</a:t>
            </a:r>
            <a:r>
              <a:rPr kumimoji="1" lang="en-US" altLang="ja-JP" sz="1600" b="1" u="sng" dirty="0" smtClean="0">
                <a:solidFill>
                  <a:srgbClr val="FF0000"/>
                </a:solidFill>
                <a:latin typeface="メイリオ" panose="020B0604030504040204" pitchFamily="50" charset="-128"/>
                <a:ea typeface="メイリオ" panose="020B0604030504040204" pitchFamily="50" charset="-128"/>
              </a:rPr>
              <a:t>1</a:t>
            </a:r>
            <a:r>
              <a:rPr kumimoji="1" lang="ja-JP" altLang="en-US" sz="1600" b="1" u="sng" dirty="0" smtClean="0">
                <a:solidFill>
                  <a:srgbClr val="FF0000"/>
                </a:solidFill>
                <a:latin typeface="メイリオ" panose="020B0604030504040204" pitchFamily="50" charset="-128"/>
                <a:ea typeface="メイリオ" panose="020B0604030504040204" pitchFamily="50" charset="-128"/>
              </a:rPr>
              <a:t>日に</a:t>
            </a:r>
            <a:r>
              <a:rPr kumimoji="1" lang="en-US" altLang="ja-JP" sz="1600" b="1" u="sng" dirty="0" smtClean="0">
                <a:solidFill>
                  <a:srgbClr val="FF0000"/>
                </a:solidFill>
                <a:latin typeface="メイリオ" panose="020B0604030504040204" pitchFamily="50" charset="-128"/>
                <a:ea typeface="メイリオ" panose="020B0604030504040204" pitchFamily="50" charset="-128"/>
              </a:rPr>
              <a:t>CS</a:t>
            </a:r>
            <a:r>
              <a:rPr kumimoji="1" lang="ja-JP" altLang="en-US" sz="1600" b="1" u="sng" dirty="0" smtClean="0">
                <a:solidFill>
                  <a:srgbClr val="FF0000"/>
                </a:solidFill>
                <a:latin typeface="メイリオ" panose="020B0604030504040204" pitchFamily="50" charset="-128"/>
                <a:ea typeface="メイリオ" panose="020B0604030504040204" pitchFamily="50" charset="-128"/>
              </a:rPr>
              <a:t>経理事務チームへ送付してください。</a:t>
            </a:r>
            <a:endParaRPr kumimoji="1" lang="ja-JP" altLang="en-US" sz="1600" b="1" u="sng" dirty="0">
              <a:solidFill>
                <a:srgbClr val="FF0000"/>
              </a:solidFill>
              <a:latin typeface="メイリオ" panose="020B0604030504040204" pitchFamily="50" charset="-128"/>
              <a:ea typeface="メイリオ" panose="020B0604030504040204" pitchFamily="50" charset="-128"/>
            </a:endParaRPr>
          </a:p>
        </p:txBody>
      </p:sp>
      <p:sp>
        <p:nvSpPr>
          <p:cNvPr id="45" name="角丸四角形吹き出し 44"/>
          <p:cNvSpPr/>
          <p:nvPr/>
        </p:nvSpPr>
        <p:spPr>
          <a:xfrm>
            <a:off x="7982413" y="4307374"/>
            <a:ext cx="1194648" cy="1087907"/>
          </a:xfrm>
          <a:prstGeom prst="wedgeRoundRectCallout">
            <a:avLst>
              <a:gd name="adj1" fmla="val -121471"/>
              <a:gd name="adj2" fmla="val 78843"/>
              <a:gd name="adj3" fmla="val 1666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p:cNvPicPr>
            <a:picLocks noChangeAspect="1"/>
          </p:cNvPicPr>
          <p:nvPr/>
        </p:nvPicPr>
        <p:blipFill rotWithShape="1">
          <a:blip r:embed="rId5"/>
          <a:srcRect l="12948" t="54760" r="74124" b="34623"/>
          <a:stretch/>
        </p:blipFill>
        <p:spPr>
          <a:xfrm>
            <a:off x="8106026" y="4394058"/>
            <a:ext cx="956734" cy="897467"/>
          </a:xfrm>
          <a:prstGeom prst="rect">
            <a:avLst/>
          </a:prstGeom>
        </p:spPr>
      </p:pic>
      <p:sp>
        <p:nvSpPr>
          <p:cNvPr id="46" name="正方形/長方形 45"/>
          <p:cNvSpPr/>
          <p:nvPr/>
        </p:nvSpPr>
        <p:spPr>
          <a:xfrm>
            <a:off x="9186373" y="4419672"/>
            <a:ext cx="2489200" cy="815608"/>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・住所はお店の住所です。</a:t>
            </a:r>
            <a:endParaRPr lang="en-US" altLang="ja-JP" sz="1200" dirty="0" smtClean="0">
              <a:latin typeface="メイリオ" panose="020B0604030504040204" pitchFamily="50" charset="-128"/>
              <a:ea typeface="メイリオ" panose="020B0604030504040204" pitchFamily="50" charset="-128"/>
            </a:endParaRPr>
          </a:p>
          <a:p>
            <a:r>
              <a:rPr lang="ja-JP" altLang="en-US" sz="1000" dirty="0" smtClean="0">
                <a:solidFill>
                  <a:srgbClr val="FF0000"/>
                </a:solidFill>
                <a:latin typeface="メイリオ" panose="020B0604030504040204" pitchFamily="50" charset="-128"/>
                <a:ea typeface="メイリオ" panose="020B0604030504040204" pitchFamily="50" charset="-128"/>
              </a:rPr>
              <a:t>　</a:t>
            </a:r>
            <a:r>
              <a:rPr lang="en-US" altLang="ja-JP" sz="1000" dirty="0" smtClean="0">
                <a:solidFill>
                  <a:srgbClr val="FF0000"/>
                </a:solidFill>
                <a:latin typeface="メイリオ" panose="020B0604030504040204" pitchFamily="50" charset="-128"/>
                <a:ea typeface="メイリオ" panose="020B0604030504040204" pitchFamily="50" charset="-128"/>
              </a:rPr>
              <a:t>※</a:t>
            </a:r>
            <a:r>
              <a:rPr lang="ja-JP" altLang="en-US" sz="1000" dirty="0" smtClean="0">
                <a:solidFill>
                  <a:srgbClr val="FF0000"/>
                </a:solidFill>
                <a:latin typeface="メイリオ" panose="020B0604030504040204" pitchFamily="50" charset="-128"/>
                <a:ea typeface="メイリオ" panose="020B0604030504040204" pitchFamily="50" charset="-128"/>
              </a:rPr>
              <a:t>五反田本社の住所ではありません。</a:t>
            </a:r>
            <a:endParaRPr lang="en-US" altLang="ja-JP" sz="1000" dirty="0" smtClean="0">
              <a:solidFill>
                <a:srgbClr val="FF0000"/>
              </a:solidFill>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・社名</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店名　の記載漏れが多いためご注意ください。</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91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吹き出し 34"/>
          <p:cNvSpPr/>
          <p:nvPr/>
        </p:nvSpPr>
        <p:spPr>
          <a:xfrm>
            <a:off x="161926" y="469086"/>
            <a:ext cx="3162060" cy="6265089"/>
          </a:xfrm>
          <a:prstGeom prst="wedgeRoundRectCallout">
            <a:avLst>
              <a:gd name="adj1" fmla="val 71025"/>
              <a:gd name="adj2" fmla="val -2791"/>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4815" y="99753"/>
            <a:ext cx="6871048" cy="369332"/>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アナログ食事券の換金書類送付時の注意点（</a:t>
            </a:r>
            <a:r>
              <a:rPr kumimoji="1" lang="en-US" altLang="ja-JP" b="1" dirty="0" smtClean="0">
                <a:latin typeface="メイリオ" panose="020B0604030504040204" pitchFamily="50" charset="-128"/>
                <a:ea typeface="メイリオ" panose="020B0604030504040204" pitchFamily="50" charset="-128"/>
              </a:rPr>
              <a:t>GOTO</a:t>
            </a:r>
            <a:r>
              <a:rPr kumimoji="1" lang="ja-JP" altLang="en-US" b="1" dirty="0" smtClean="0">
                <a:latin typeface="メイリオ" panose="020B0604030504040204" pitchFamily="50" charset="-128"/>
                <a:ea typeface="メイリオ" panose="020B0604030504040204" pitchFamily="50" charset="-128"/>
              </a:rPr>
              <a:t>イート東京）</a:t>
            </a:r>
            <a:endParaRPr kumimoji="1" lang="ja-JP" altLang="en-US" b="1" dirty="0">
              <a:latin typeface="メイリオ" panose="020B0604030504040204" pitchFamily="50" charset="-128"/>
              <a:ea typeface="メイリオ" panose="020B0604030504040204" pitchFamily="50" charset="-128"/>
            </a:endParaRPr>
          </a:p>
        </p:txBody>
      </p:sp>
      <p:pic>
        <p:nvPicPr>
          <p:cNvPr id="42" name="図 41"/>
          <p:cNvPicPr>
            <a:picLocks noChangeAspect="1"/>
          </p:cNvPicPr>
          <p:nvPr/>
        </p:nvPicPr>
        <p:blipFill>
          <a:blip r:embed="rId2"/>
          <a:stretch>
            <a:fillRect/>
          </a:stretch>
        </p:blipFill>
        <p:spPr>
          <a:xfrm>
            <a:off x="575433" y="5126949"/>
            <a:ext cx="2197030" cy="1480294"/>
          </a:xfrm>
          <a:prstGeom prst="rect">
            <a:avLst/>
          </a:prstGeom>
        </p:spPr>
      </p:pic>
      <p:pic>
        <p:nvPicPr>
          <p:cNvPr id="43" name="図 42"/>
          <p:cNvPicPr>
            <a:picLocks noChangeAspect="1"/>
          </p:cNvPicPr>
          <p:nvPr/>
        </p:nvPicPr>
        <p:blipFill rotWithShape="1">
          <a:blip r:embed="rId3"/>
          <a:srcRect t="1457"/>
          <a:stretch/>
        </p:blipFill>
        <p:spPr>
          <a:xfrm>
            <a:off x="3458484" y="4533808"/>
            <a:ext cx="1954909" cy="2200367"/>
          </a:xfrm>
          <a:prstGeom prst="rect">
            <a:avLst/>
          </a:prstGeom>
        </p:spPr>
      </p:pic>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933" y="1816468"/>
            <a:ext cx="809394" cy="770042"/>
          </a:xfrm>
          <a:prstGeom prst="rect">
            <a:avLst/>
          </a:prstGeom>
        </p:spPr>
      </p:pic>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933" y="1676696"/>
            <a:ext cx="809394" cy="770042"/>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64" y="1536924"/>
            <a:ext cx="809394" cy="770042"/>
          </a:xfrm>
          <a:prstGeom prst="rect">
            <a:avLst/>
          </a:prstGeom>
        </p:spPr>
      </p:pic>
      <p:sp>
        <p:nvSpPr>
          <p:cNvPr id="48" name="テキスト ボックス 47"/>
          <p:cNvSpPr txBox="1"/>
          <p:nvPr/>
        </p:nvSpPr>
        <p:spPr>
          <a:xfrm rot="2065707">
            <a:off x="736337" y="1777310"/>
            <a:ext cx="658203" cy="253916"/>
          </a:xfrm>
          <a:prstGeom prst="rect">
            <a:avLst/>
          </a:prstGeom>
          <a:solidFill>
            <a:srgbClr val="FFFF00">
              <a:alpha val="50196"/>
            </a:srgbClr>
          </a:solid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再発行</a:t>
            </a:r>
          </a:p>
        </p:txBody>
      </p:sp>
      <p:sp>
        <p:nvSpPr>
          <p:cNvPr id="32" name="テキスト ボックス 31"/>
          <p:cNvSpPr txBox="1"/>
          <p:nvPr/>
        </p:nvSpPr>
        <p:spPr>
          <a:xfrm>
            <a:off x="371475" y="594448"/>
            <a:ext cx="2646878" cy="584775"/>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①アナログ・電子食事券</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それぞれの再発行レシート</a:t>
            </a:r>
            <a:endParaRPr kumimoji="1" lang="ja-JP" altLang="en-US" sz="1600" b="1" dirty="0">
              <a:latin typeface="メイリオ" panose="020B0604030504040204" pitchFamily="50" charset="-128"/>
              <a:ea typeface="メイリオ" panose="020B0604030504040204" pitchFamily="50" charset="-128"/>
            </a:endParaRPr>
          </a:p>
        </p:txBody>
      </p:sp>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731" y="1816468"/>
            <a:ext cx="809394" cy="770042"/>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731" y="1676696"/>
            <a:ext cx="809394" cy="770042"/>
          </a:xfrm>
          <a:prstGeom prst="rect">
            <a:avLst/>
          </a:prstGeom>
        </p:spPr>
      </p:pic>
      <p:pic>
        <p:nvPicPr>
          <p:cNvPr id="51" name="図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4962" y="1536924"/>
            <a:ext cx="809394" cy="770042"/>
          </a:xfrm>
          <a:prstGeom prst="rect">
            <a:avLst/>
          </a:prstGeom>
        </p:spPr>
      </p:pic>
      <p:sp>
        <p:nvSpPr>
          <p:cNvPr id="52" name="テキスト ボックス 51"/>
          <p:cNvSpPr txBox="1"/>
          <p:nvPr/>
        </p:nvSpPr>
        <p:spPr>
          <a:xfrm rot="2065707">
            <a:off x="2138719" y="1748186"/>
            <a:ext cx="658203" cy="253916"/>
          </a:xfrm>
          <a:prstGeom prst="rect">
            <a:avLst/>
          </a:prstGeom>
          <a:solidFill>
            <a:srgbClr val="FFFF00">
              <a:alpha val="50196"/>
            </a:srgbClr>
          </a:solid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再発行</a:t>
            </a:r>
          </a:p>
        </p:txBody>
      </p:sp>
      <p:sp>
        <p:nvSpPr>
          <p:cNvPr id="33" name="テキスト ボックス 32"/>
          <p:cNvSpPr txBox="1"/>
          <p:nvPr/>
        </p:nvSpPr>
        <p:spPr>
          <a:xfrm>
            <a:off x="493258" y="1266997"/>
            <a:ext cx="1261884" cy="276999"/>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rPr>
              <a:t>アナログ利用分</a:t>
            </a:r>
            <a:endParaRPr kumimoji="1" lang="ja-JP" altLang="en-US" sz="1200"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2109086" y="1266997"/>
            <a:ext cx="954107" cy="276999"/>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rPr>
              <a:t>電子利用分</a:t>
            </a:r>
            <a:endParaRPr kumimoji="1" lang="ja-JP" altLang="en-US" sz="1200" dirty="0">
              <a:latin typeface="メイリオ" panose="020B0604030504040204" pitchFamily="50" charset="-128"/>
              <a:ea typeface="メイリオ" panose="020B0604030504040204" pitchFamily="50" charset="-128"/>
            </a:endParaRPr>
          </a:p>
        </p:txBody>
      </p:sp>
      <p:pic>
        <p:nvPicPr>
          <p:cNvPr id="54" name="図 53"/>
          <p:cNvPicPr>
            <a:picLocks noChangeAspect="1"/>
          </p:cNvPicPr>
          <p:nvPr/>
        </p:nvPicPr>
        <p:blipFill>
          <a:blip r:embed="rId5"/>
          <a:stretch>
            <a:fillRect/>
          </a:stretch>
        </p:blipFill>
        <p:spPr>
          <a:xfrm>
            <a:off x="911942" y="3284646"/>
            <a:ext cx="879632" cy="1139011"/>
          </a:xfrm>
          <a:prstGeom prst="rect">
            <a:avLst/>
          </a:prstGeom>
        </p:spPr>
      </p:pic>
      <p:pic>
        <p:nvPicPr>
          <p:cNvPr id="55" name="図 54"/>
          <p:cNvPicPr>
            <a:picLocks noChangeAspect="1"/>
          </p:cNvPicPr>
          <p:nvPr/>
        </p:nvPicPr>
        <p:blipFill>
          <a:blip r:embed="rId6"/>
          <a:stretch>
            <a:fillRect/>
          </a:stretch>
        </p:blipFill>
        <p:spPr>
          <a:xfrm>
            <a:off x="1351758" y="3128328"/>
            <a:ext cx="883392" cy="1123975"/>
          </a:xfrm>
          <a:prstGeom prst="rect">
            <a:avLst/>
          </a:prstGeom>
          <a:effectLst>
            <a:outerShdw blurRad="50800" dist="38100" dir="2700000" algn="tl" rotWithShape="0">
              <a:prstClr val="black">
                <a:alpha val="40000"/>
              </a:prstClr>
            </a:outerShdw>
          </a:effectLst>
        </p:spPr>
      </p:pic>
      <p:sp>
        <p:nvSpPr>
          <p:cNvPr id="56" name="テキスト ボックス 55"/>
          <p:cNvSpPr txBox="1"/>
          <p:nvPr/>
        </p:nvSpPr>
        <p:spPr>
          <a:xfrm>
            <a:off x="493258" y="2787804"/>
            <a:ext cx="2236510"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➁アナログ食事券台紙</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34" name="フローチャート: 書類 33"/>
          <p:cNvSpPr/>
          <p:nvPr/>
        </p:nvSpPr>
        <p:spPr>
          <a:xfrm rot="10800000">
            <a:off x="566391" y="1962995"/>
            <a:ext cx="879809" cy="625846"/>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書類 56"/>
          <p:cNvSpPr/>
          <p:nvPr/>
        </p:nvSpPr>
        <p:spPr>
          <a:xfrm rot="10800000">
            <a:off x="2066083" y="1962995"/>
            <a:ext cx="879809" cy="625846"/>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400707" y="4697523"/>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③食事振込申請書</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3285528" y="3546519"/>
            <a:ext cx="2942316" cy="523220"/>
          </a:xfrm>
          <a:prstGeom prst="rect">
            <a:avLst/>
          </a:prstGeom>
          <a:noFill/>
        </p:spPr>
        <p:txBody>
          <a:bodyPr wrap="squar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換金用封筒にまとめてください。</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r>
              <a:rPr lang="ja-JP" altLang="en-US" sz="1400" b="1" u="sng" dirty="0" smtClean="0">
                <a:solidFill>
                  <a:srgbClr val="FF0000"/>
                </a:solidFill>
                <a:latin typeface="メイリオ" panose="020B0604030504040204" pitchFamily="50" charset="-128"/>
                <a:ea typeface="メイリオ" panose="020B0604030504040204" pitchFamily="50" charset="-128"/>
              </a:rPr>
              <a:t>換金封筒は封をしない</a:t>
            </a:r>
            <a:r>
              <a:rPr lang="ja-JP" altLang="en-US" sz="1400" b="1" dirty="0" smtClean="0">
                <a:solidFill>
                  <a:srgbClr val="FF0000"/>
                </a:solidFill>
                <a:latin typeface="メイリオ" panose="020B0604030504040204" pitchFamily="50" charset="-128"/>
                <a:ea typeface="メイリオ" panose="020B0604030504040204" pitchFamily="50" charset="-128"/>
              </a:rPr>
              <a:t>でください。</a:t>
            </a:r>
            <a:endParaRPr lang="en-US" altLang="ja-JP" sz="1400" b="1" dirty="0" smtClean="0">
              <a:solidFill>
                <a:srgbClr val="FF0000"/>
              </a:solidFill>
              <a:latin typeface="メイリオ" panose="020B0604030504040204" pitchFamily="50" charset="-128"/>
              <a:ea typeface="メイリオ" panose="020B0604030504040204" pitchFamily="50" charset="-128"/>
            </a:endParaRPr>
          </a:p>
        </p:txBody>
      </p:sp>
      <p:pic>
        <p:nvPicPr>
          <p:cNvPr id="60" name="図 59"/>
          <p:cNvPicPr>
            <a:picLocks noChangeAspect="1"/>
          </p:cNvPicPr>
          <p:nvPr/>
        </p:nvPicPr>
        <p:blipFill rotWithShape="1">
          <a:blip r:embed="rId7">
            <a:extLst>
              <a:ext uri="{28A0092B-C50C-407E-A947-70E740481C1C}">
                <a14:useLocalDpi xmlns:a14="http://schemas.microsoft.com/office/drawing/2010/main" val="0"/>
              </a:ext>
            </a:extLst>
          </a:blip>
          <a:srcRect l="31323" t="10285" r="30504" b="15556"/>
          <a:stretch/>
        </p:blipFill>
        <p:spPr>
          <a:xfrm>
            <a:off x="6360173" y="3690315"/>
            <a:ext cx="2062359" cy="2860850"/>
          </a:xfrm>
          <a:prstGeom prst="rect">
            <a:avLst/>
          </a:prstGeom>
        </p:spPr>
      </p:pic>
      <p:pic>
        <p:nvPicPr>
          <p:cNvPr id="61" name="図 60"/>
          <p:cNvPicPr>
            <a:picLocks noChangeAspect="1"/>
          </p:cNvPicPr>
          <p:nvPr/>
        </p:nvPicPr>
        <p:blipFill>
          <a:blip r:embed="rId8"/>
          <a:stretch>
            <a:fillRect/>
          </a:stretch>
        </p:blipFill>
        <p:spPr>
          <a:xfrm>
            <a:off x="6756216" y="4760867"/>
            <a:ext cx="1270271" cy="719745"/>
          </a:xfrm>
          <a:prstGeom prst="rect">
            <a:avLst/>
          </a:prstGeom>
          <a:effectLst/>
        </p:spPr>
      </p:pic>
      <p:cxnSp>
        <p:nvCxnSpPr>
          <p:cNvPr id="63" name="直線矢印コネクタ 62"/>
          <p:cNvCxnSpPr/>
          <p:nvPr/>
        </p:nvCxnSpPr>
        <p:spPr>
          <a:xfrm>
            <a:off x="5379809" y="5061922"/>
            <a:ext cx="8685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5264801" y="4697523"/>
            <a:ext cx="1167910" cy="261610"/>
          </a:xfrm>
          <a:prstGeom prst="rect">
            <a:avLst/>
          </a:prstGeom>
          <a:noFill/>
        </p:spPr>
        <p:txBody>
          <a:bodyPr wrap="square" rtlCol="0">
            <a:spAutoFit/>
          </a:bodyPr>
          <a:lstStyle/>
          <a:p>
            <a:r>
              <a:rPr kumimoji="1" lang="ja-JP" altLang="en-US" sz="1100" dirty="0" smtClean="0">
                <a:solidFill>
                  <a:schemeClr val="accent1">
                    <a:lumMod val="75000"/>
                  </a:schemeClr>
                </a:solidFill>
                <a:latin typeface="メイリオ" panose="020B0604030504040204" pitchFamily="50" charset="-128"/>
                <a:ea typeface="メイリオ" panose="020B0604030504040204" pitchFamily="50" charset="-128"/>
              </a:rPr>
              <a:t>宅急便で送付</a:t>
            </a:r>
            <a:endParaRPr kumimoji="1" lang="ja-JP" altLang="en-US" sz="1100" dirty="0">
              <a:solidFill>
                <a:schemeClr val="accent1">
                  <a:lumMod val="75000"/>
                </a:schemeClr>
              </a:solidFill>
              <a:latin typeface="メイリオ" panose="020B0604030504040204" pitchFamily="50" charset="-128"/>
              <a:ea typeface="メイリオ" panose="020B0604030504040204" pitchFamily="50" charset="-128"/>
            </a:endParaRPr>
          </a:p>
        </p:txBody>
      </p:sp>
      <p:pic>
        <p:nvPicPr>
          <p:cNvPr id="66" name="図 65"/>
          <p:cNvPicPr>
            <a:picLocks noChangeAspect="1"/>
          </p:cNvPicPr>
          <p:nvPr/>
        </p:nvPicPr>
        <p:blipFill>
          <a:blip r:embed="rId9"/>
          <a:stretch>
            <a:fillRect/>
          </a:stretch>
        </p:blipFill>
        <p:spPr>
          <a:xfrm>
            <a:off x="9151271" y="5606169"/>
            <a:ext cx="2858904" cy="854385"/>
          </a:xfrm>
          <a:prstGeom prst="rect">
            <a:avLst/>
          </a:prstGeom>
        </p:spPr>
      </p:pic>
      <p:sp>
        <p:nvSpPr>
          <p:cNvPr id="67" name="テキスト ボックス 66"/>
          <p:cNvSpPr txBox="1"/>
          <p:nvPr/>
        </p:nvSpPr>
        <p:spPr>
          <a:xfrm>
            <a:off x="9670972" y="5724002"/>
            <a:ext cx="2096085" cy="261610"/>
          </a:xfrm>
          <a:prstGeom prst="rect">
            <a:avLst/>
          </a:prstGeom>
          <a:noFill/>
          <a:ln>
            <a:noFill/>
          </a:ln>
        </p:spPr>
        <p:txBody>
          <a:bodyPr wrap="square" rtlCol="0">
            <a:spAutoFit/>
          </a:bodyPr>
          <a:lstStyle/>
          <a:p>
            <a:r>
              <a:rPr kumimoji="1" lang="ja-JP" altLang="en-US" sz="1100" b="1" dirty="0" smtClean="0">
                <a:solidFill>
                  <a:schemeClr val="tx1">
                    <a:lumMod val="95000"/>
                    <a:lumOff val="5000"/>
                  </a:schemeClr>
                </a:solidFill>
                <a:latin typeface="Brush Script MT" panose="03060802040406070304" pitchFamily="66" charset="0"/>
              </a:rPr>
              <a:t>㈱クリエイト・ダイニング</a:t>
            </a:r>
            <a:endParaRPr kumimoji="1" lang="en-US" altLang="ja-JP" sz="1100" b="1" dirty="0" smtClean="0">
              <a:solidFill>
                <a:schemeClr val="tx1">
                  <a:lumMod val="95000"/>
                  <a:lumOff val="5000"/>
                </a:schemeClr>
              </a:solidFill>
              <a:latin typeface="Brush Script MT" panose="03060802040406070304" pitchFamily="66" charset="0"/>
            </a:endParaRPr>
          </a:p>
        </p:txBody>
      </p:sp>
      <p:sp>
        <p:nvSpPr>
          <p:cNvPr id="68" name="テキスト ボックス 67"/>
          <p:cNvSpPr txBox="1"/>
          <p:nvPr/>
        </p:nvSpPr>
        <p:spPr>
          <a:xfrm>
            <a:off x="9813987" y="5926658"/>
            <a:ext cx="564160" cy="261610"/>
          </a:xfrm>
          <a:prstGeom prst="rect">
            <a:avLst/>
          </a:prstGeom>
          <a:noFill/>
          <a:ln>
            <a:noFill/>
          </a:ln>
        </p:spPr>
        <p:txBody>
          <a:bodyPr wrap="square" rtlCol="0">
            <a:spAutoFit/>
          </a:bodyPr>
          <a:lstStyle/>
          <a:p>
            <a:r>
              <a:rPr kumimoji="1" lang="en-US" altLang="ja-JP" sz="1100" b="1" dirty="0" smtClean="0">
                <a:solidFill>
                  <a:schemeClr val="tx1">
                    <a:lumMod val="95000"/>
                    <a:lumOff val="5000"/>
                  </a:schemeClr>
                </a:solidFill>
                <a:latin typeface="Arial" panose="020B0604020202020204" pitchFamily="34" charset="0"/>
                <a:cs typeface="Arial" panose="020B0604020202020204" pitchFamily="34" charset="0"/>
              </a:rPr>
              <a:t>1312</a:t>
            </a:r>
          </a:p>
        </p:txBody>
      </p:sp>
      <p:sp>
        <p:nvSpPr>
          <p:cNvPr id="69" name="テキスト ボックス 68"/>
          <p:cNvSpPr txBox="1"/>
          <p:nvPr/>
        </p:nvSpPr>
        <p:spPr>
          <a:xfrm>
            <a:off x="10880146" y="5926658"/>
            <a:ext cx="1222628" cy="261610"/>
          </a:xfrm>
          <a:prstGeom prst="rect">
            <a:avLst/>
          </a:prstGeom>
          <a:noFill/>
          <a:ln>
            <a:noFill/>
          </a:ln>
        </p:spPr>
        <p:txBody>
          <a:bodyPr wrap="square" rtlCol="0">
            <a:spAutoFit/>
          </a:bodyPr>
          <a:lstStyle/>
          <a:p>
            <a:r>
              <a:rPr kumimoji="1" lang="ja-JP" altLang="en-US" sz="1100" b="1" dirty="0" smtClean="0">
                <a:solidFill>
                  <a:schemeClr val="tx1">
                    <a:lumMod val="95000"/>
                    <a:lumOff val="5000"/>
                  </a:schemeClr>
                </a:solidFill>
                <a:latin typeface="Brush Script MT" panose="03060802040406070304" pitchFamily="66" charset="0"/>
              </a:rPr>
              <a:t>キャロル五反田</a:t>
            </a:r>
            <a:endParaRPr kumimoji="1" lang="en-US" altLang="ja-JP" sz="1100" b="1" dirty="0" smtClean="0">
              <a:solidFill>
                <a:schemeClr val="tx1">
                  <a:lumMod val="95000"/>
                  <a:lumOff val="5000"/>
                </a:schemeClr>
              </a:solidFill>
              <a:latin typeface="Brush Script MT" panose="03060802040406070304" pitchFamily="66" charset="0"/>
            </a:endParaRPr>
          </a:p>
        </p:txBody>
      </p:sp>
      <p:grpSp>
        <p:nvGrpSpPr>
          <p:cNvPr id="70" name="グループ化 69"/>
          <p:cNvGrpSpPr/>
          <p:nvPr/>
        </p:nvGrpSpPr>
        <p:grpSpPr>
          <a:xfrm>
            <a:off x="11159829" y="3246838"/>
            <a:ext cx="935019" cy="707886"/>
            <a:chOff x="6952229" y="3006693"/>
            <a:chExt cx="1028183" cy="737334"/>
          </a:xfrm>
        </p:grpSpPr>
        <p:sp>
          <p:nvSpPr>
            <p:cNvPr id="71" name="テキスト ボックス 70"/>
            <p:cNvSpPr txBox="1"/>
            <p:nvPr/>
          </p:nvSpPr>
          <p:spPr>
            <a:xfrm>
              <a:off x="6952229" y="3006693"/>
              <a:ext cx="767137" cy="737334"/>
            </a:xfrm>
            <a:prstGeom prst="rect">
              <a:avLst/>
            </a:prstGeom>
            <a:noFill/>
          </p:spPr>
          <p:txBody>
            <a:bodyPr wrap="none" rtlCol="0">
              <a:spAutoFit/>
            </a:bodyPr>
            <a:lstStyle/>
            <a:p>
              <a:r>
                <a:rPr kumimoji="1" lang="ja-JP" altLang="en-US" sz="4000" dirty="0" smtClean="0">
                  <a:solidFill>
                    <a:srgbClr val="FFC000"/>
                  </a:solidFill>
                </a:rPr>
                <a:t>★</a:t>
              </a:r>
              <a:endParaRPr kumimoji="1" lang="ja-JP" altLang="en-US" sz="4000" dirty="0">
                <a:solidFill>
                  <a:srgbClr val="FFC000"/>
                </a:solidFill>
              </a:endParaRPr>
            </a:p>
          </p:txBody>
        </p:sp>
        <p:sp>
          <p:nvSpPr>
            <p:cNvPr id="72" name="テキスト ボックス 71"/>
            <p:cNvSpPr txBox="1"/>
            <p:nvPr/>
          </p:nvSpPr>
          <p:spPr>
            <a:xfrm>
              <a:off x="7185071" y="3262695"/>
              <a:ext cx="795341" cy="320580"/>
            </a:xfrm>
            <a:prstGeom prst="rect">
              <a:avLst/>
            </a:prstGeom>
            <a:noFill/>
          </p:spPr>
          <p:txBody>
            <a:bodyPr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超重要</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grpSp>
      <p:sp>
        <p:nvSpPr>
          <p:cNvPr id="73" name="テキスト ボックス 72"/>
          <p:cNvSpPr txBox="1"/>
          <p:nvPr/>
        </p:nvSpPr>
        <p:spPr>
          <a:xfrm>
            <a:off x="9075464" y="3747548"/>
            <a:ext cx="2877124" cy="1785104"/>
          </a:xfrm>
          <a:prstGeom prst="rect">
            <a:avLst/>
          </a:prstGeom>
          <a:noFill/>
        </p:spPr>
        <p:txBody>
          <a:bodyPr wrap="square" rtlCol="0">
            <a:spAutoFit/>
          </a:bodyPr>
          <a:lstStyle/>
          <a:p>
            <a:r>
              <a:rPr kumimoji="1" lang="ja-JP" altLang="en-US" sz="1100" dirty="0" smtClean="0">
                <a:solidFill>
                  <a:srgbClr val="FF0000"/>
                </a:solidFill>
                <a:latin typeface="メイリオ" panose="020B0604030504040204" pitchFamily="50" charset="-128"/>
                <a:ea typeface="メイリオ" panose="020B0604030504040204" pitchFamily="50" charset="-128"/>
                <a:cs typeface="Arial" panose="020B0604020202020204" pitchFamily="34" charset="0"/>
              </a:rPr>
              <a:t>宅急便送付が難しい場合は書留郵便などの荷受けから配送完了まで記録の残る方法で送付</a:t>
            </a:r>
            <a:r>
              <a:rPr lang="ja-JP" altLang="en-US" sz="1100" dirty="0" smtClean="0">
                <a:solidFill>
                  <a:srgbClr val="FF0000"/>
                </a:solidFill>
                <a:latin typeface="メイリオ" panose="020B0604030504040204" pitchFamily="50" charset="-128"/>
                <a:ea typeface="メイリオ" panose="020B0604030504040204" pitchFamily="50" charset="-128"/>
                <a:cs typeface="Arial" panose="020B0604020202020204" pitchFamily="34" charset="0"/>
              </a:rPr>
              <a:t>してください</a:t>
            </a:r>
            <a:r>
              <a:rPr kumimoji="1" lang="ja-JP" altLang="en-US" sz="1100" dirty="0" smtClean="0">
                <a:solidFill>
                  <a:srgbClr val="FF0000"/>
                </a:solidFill>
                <a:latin typeface="メイリオ" panose="020B0604030504040204" pitchFamily="50" charset="-128"/>
                <a:ea typeface="メイリオ" panose="020B0604030504040204" pitchFamily="50" charset="-128"/>
                <a:cs typeface="Arial" panose="020B0604020202020204" pitchFamily="34" charset="0"/>
              </a:rPr>
              <a:t>。</a:t>
            </a:r>
            <a:endParaRPr kumimoji="1" lang="en-US" altLang="ja-JP" sz="1100" dirty="0" smtClean="0">
              <a:solidFill>
                <a:srgbClr val="FF0000"/>
              </a:solidFill>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a:p>
            <a:r>
              <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rPr>
              <a:t>その場合は、</a:t>
            </a:r>
            <a:endParaRPr kumimoji="1"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a:p>
            <a:r>
              <a:rPr lang="ja-JP" altLang="en-US" sz="1100" dirty="0" smtClean="0">
                <a:latin typeface="メイリオ" panose="020B0604030504040204" pitchFamily="50" charset="-128"/>
                <a:ea typeface="メイリオ" panose="020B0604030504040204" pitchFamily="50" charset="-128"/>
                <a:cs typeface="Arial" panose="020B0604020202020204" pitchFamily="34" charset="0"/>
              </a:rPr>
              <a:t>・会社名</a:t>
            </a:r>
            <a:endParaRPr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a:p>
            <a:r>
              <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rPr>
              <a:t>・店舗番号</a:t>
            </a:r>
            <a:endParaRPr kumimoji="1"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a:p>
            <a:r>
              <a:rPr lang="ja-JP" altLang="en-US" sz="1100" dirty="0" smtClean="0">
                <a:latin typeface="メイリオ" panose="020B0604030504040204" pitchFamily="50" charset="-128"/>
                <a:ea typeface="メイリオ" panose="020B0604030504040204" pitchFamily="50" charset="-128"/>
                <a:cs typeface="Arial" panose="020B0604020202020204" pitchFamily="34" charset="0"/>
              </a:rPr>
              <a:t>・店名</a:t>
            </a:r>
            <a:endParaRPr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a:p>
            <a:endParaRPr kumimoji="1" lang="en-US" altLang="ja-JP" sz="11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1100" dirty="0" smtClean="0">
                <a:latin typeface="メイリオ" panose="020B0604030504040204" pitchFamily="50" charset="-128"/>
                <a:ea typeface="メイリオ" panose="020B0604030504040204" pitchFamily="50" charset="-128"/>
                <a:cs typeface="Arial" panose="020B0604020202020204" pitchFamily="34" charset="0"/>
              </a:rPr>
              <a:t>を封筒に記載してください。</a:t>
            </a:r>
            <a:endParaRPr kumimoji="1" lang="en-US" altLang="ja-JP"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4" name="テキスト ボックス 73"/>
          <p:cNvSpPr txBox="1"/>
          <p:nvPr/>
        </p:nvSpPr>
        <p:spPr>
          <a:xfrm>
            <a:off x="8364061" y="4957672"/>
            <a:ext cx="876436" cy="307777"/>
          </a:xfrm>
          <a:prstGeom prst="rect">
            <a:avLst/>
          </a:prstGeom>
          <a:noFill/>
        </p:spPr>
        <p:txBody>
          <a:bodyPr wrap="square" rtlCol="0">
            <a:spAutoFit/>
          </a:bodyPr>
          <a:lstStyle/>
          <a:p>
            <a:r>
              <a:rPr kumimoji="1" lang="ja-JP" altLang="en-US" sz="1400" b="1" dirty="0" smtClean="0">
                <a:solidFill>
                  <a:schemeClr val="accent1">
                    <a:lumMod val="75000"/>
                  </a:schemeClr>
                </a:solidFill>
                <a:latin typeface="メイリオ" panose="020B0604030504040204" pitchFamily="50" charset="-128"/>
                <a:ea typeface="メイリオ" panose="020B0604030504040204" pitchFamily="50" charset="-128"/>
                <a:cs typeface="Arial" panose="020B0604020202020204" pitchFamily="34" charset="0"/>
              </a:rPr>
              <a:t>または</a:t>
            </a:r>
            <a:endParaRPr kumimoji="1" lang="en-US" altLang="ja-JP" sz="1400" b="1" dirty="0" smtClean="0">
              <a:solidFill>
                <a:schemeClr val="accent1">
                  <a:lumMod val="75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nvGrpSpPr>
          <p:cNvPr id="77" name="グループ化 76"/>
          <p:cNvGrpSpPr/>
          <p:nvPr/>
        </p:nvGrpSpPr>
        <p:grpSpPr>
          <a:xfrm>
            <a:off x="3801742" y="3796833"/>
            <a:ext cx="935017" cy="707886"/>
            <a:chOff x="6952229" y="3006693"/>
            <a:chExt cx="1028180" cy="737334"/>
          </a:xfrm>
        </p:grpSpPr>
        <p:sp>
          <p:nvSpPr>
            <p:cNvPr id="78" name="テキスト ボックス 77"/>
            <p:cNvSpPr txBox="1"/>
            <p:nvPr/>
          </p:nvSpPr>
          <p:spPr>
            <a:xfrm>
              <a:off x="6952229" y="3006693"/>
              <a:ext cx="767137" cy="737334"/>
            </a:xfrm>
            <a:prstGeom prst="rect">
              <a:avLst/>
            </a:prstGeom>
            <a:noFill/>
          </p:spPr>
          <p:txBody>
            <a:bodyPr wrap="none" rtlCol="0">
              <a:spAutoFit/>
            </a:bodyPr>
            <a:lstStyle/>
            <a:p>
              <a:r>
                <a:rPr kumimoji="1" lang="ja-JP" altLang="en-US" sz="4000" dirty="0" smtClean="0">
                  <a:solidFill>
                    <a:srgbClr val="FFC000"/>
                  </a:solidFill>
                </a:rPr>
                <a:t>★</a:t>
              </a:r>
              <a:endParaRPr kumimoji="1" lang="ja-JP" altLang="en-US" sz="4000" dirty="0">
                <a:solidFill>
                  <a:srgbClr val="FFC000"/>
                </a:solidFill>
              </a:endParaRPr>
            </a:p>
          </p:txBody>
        </p:sp>
        <p:sp>
          <p:nvSpPr>
            <p:cNvPr id="79" name="テキスト ボックス 78"/>
            <p:cNvSpPr txBox="1"/>
            <p:nvPr/>
          </p:nvSpPr>
          <p:spPr>
            <a:xfrm>
              <a:off x="7185068" y="3262695"/>
              <a:ext cx="795341" cy="320580"/>
            </a:xfrm>
            <a:prstGeom prst="rect">
              <a:avLst/>
            </a:prstGeom>
            <a:noFill/>
          </p:spPr>
          <p:txBody>
            <a:bodyPr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超重要</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grpSp>
      <p:sp>
        <p:nvSpPr>
          <p:cNvPr id="80" name="テキスト ボックス 79"/>
          <p:cNvSpPr txBox="1"/>
          <p:nvPr/>
        </p:nvSpPr>
        <p:spPr>
          <a:xfrm>
            <a:off x="6061283" y="2386557"/>
            <a:ext cx="5796172" cy="769441"/>
          </a:xfrm>
          <a:prstGeom prst="rect">
            <a:avLst/>
          </a:prstGeom>
          <a:noFill/>
          <a:ln>
            <a:solidFill>
              <a:schemeClr val="bg1">
                <a:lumMod val="50000"/>
              </a:schemeClr>
            </a:solidFill>
          </a:ln>
        </p:spPr>
        <p:txBody>
          <a:bodyPr wrap="square" rtlCol="0">
            <a:spAutoFit/>
          </a:bodyPr>
          <a:lstStyle/>
          <a:p>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宛先</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p>
          <a:p>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141-0022</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　東京都品川区東五反田</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5-10-18</a:t>
            </a:r>
          </a:p>
          <a:p>
            <a:r>
              <a:rPr kumimoji="1"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GOTO</a:t>
            </a:r>
            <a:r>
              <a:rPr kumimoji="1"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キャンペーン担当行</a:t>
            </a:r>
            <a:endParaRPr kumimoji="1"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a:p>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TEL</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03-5488-8041</a:t>
            </a:r>
            <a:r>
              <a: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a:t>
            </a:r>
            <a:endParaRPr kumimoji="1" lang="en-US" altLang="ja-JP" sz="1100" dirty="0" smtClean="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8463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38701" y="2537563"/>
            <a:ext cx="2638671" cy="830997"/>
          </a:xfrm>
          <a:prstGeom prst="rect">
            <a:avLst/>
          </a:prstGeom>
          <a:noFill/>
        </p:spPr>
        <p:txBody>
          <a:bodyPr wrap="none" rtlCol="0" anchor="ctr">
            <a:spAutoFit/>
          </a:bodyPr>
          <a:lstStyle/>
          <a:p>
            <a:pPr>
              <a:lnSpc>
                <a:spcPct val="200000"/>
              </a:lnSpc>
            </a:pPr>
            <a:r>
              <a:rPr lang="en-US" altLang="ja-JP" sz="2400" b="1" dirty="0" smtClean="0">
                <a:latin typeface="メイリオ" panose="020B0604030504040204" pitchFamily="50" charset="-128"/>
                <a:ea typeface="メイリオ" panose="020B0604030504040204" pitchFamily="50" charset="-128"/>
              </a:rPr>
              <a:t>GOTO</a:t>
            </a:r>
            <a:r>
              <a:rPr lang="ja-JP" altLang="en-US" sz="2400" b="1" dirty="0" smtClean="0">
                <a:latin typeface="メイリオ" panose="020B0604030504040204" pitchFamily="50" charset="-128"/>
                <a:ea typeface="メイリオ" panose="020B0604030504040204" pitchFamily="50" charset="-128"/>
              </a:rPr>
              <a:t>イート大阪</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686045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976</Words>
  <Application>Microsoft Office PowerPoint</Application>
  <PresentationFormat>ワイド画面</PresentationFormat>
  <Paragraphs>152</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メイリオ</vt:lpstr>
      <vt:lpstr>游ゴシック</vt:lpstr>
      <vt:lpstr>游ゴシック Light</vt:lpstr>
      <vt:lpstr>Arial</vt:lpstr>
      <vt:lpstr>Brush Script MT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NTTデータ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c0282</dc:creator>
  <cp:lastModifiedBy>sample</cp:lastModifiedBy>
  <cp:revision>73</cp:revision>
  <dcterms:created xsi:type="dcterms:W3CDTF">2022-07-08T01:31:45Z</dcterms:created>
  <dcterms:modified xsi:type="dcterms:W3CDTF">2022-10-25T08:57:55Z</dcterms:modified>
</cp:coreProperties>
</file>